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4"/>
  </p:notesMasterIdLst>
  <p:sldIdLst>
    <p:sldId id="298" r:id="rId2"/>
    <p:sldId id="256" r:id="rId3"/>
    <p:sldId id="257" r:id="rId4"/>
    <p:sldId id="308" r:id="rId5"/>
    <p:sldId id="400" r:id="rId6"/>
    <p:sldId id="401" r:id="rId7"/>
    <p:sldId id="402" r:id="rId8"/>
    <p:sldId id="310" r:id="rId9"/>
    <p:sldId id="313" r:id="rId10"/>
    <p:sldId id="403" r:id="rId11"/>
    <p:sldId id="404" r:id="rId12"/>
    <p:sldId id="405" r:id="rId13"/>
    <p:sldId id="406" r:id="rId14"/>
    <p:sldId id="407" r:id="rId15"/>
    <p:sldId id="408" r:id="rId16"/>
    <p:sldId id="409" r:id="rId17"/>
    <p:sldId id="410" r:id="rId18"/>
    <p:sldId id="413" r:id="rId19"/>
    <p:sldId id="411" r:id="rId20"/>
    <p:sldId id="412" r:id="rId21"/>
    <p:sldId id="414" r:id="rId22"/>
    <p:sldId id="415" r:id="rId23"/>
    <p:sldId id="416" r:id="rId24"/>
    <p:sldId id="311" r:id="rId25"/>
    <p:sldId id="459" r:id="rId26"/>
    <p:sldId id="460" r:id="rId27"/>
    <p:sldId id="461" r:id="rId28"/>
    <p:sldId id="312" r:id="rId29"/>
    <p:sldId id="462" r:id="rId30"/>
    <p:sldId id="463" r:id="rId31"/>
    <p:sldId id="464" r:id="rId32"/>
    <p:sldId id="465" r:id="rId33"/>
    <p:sldId id="466" r:id="rId34"/>
    <p:sldId id="467" r:id="rId35"/>
    <p:sldId id="417" r:id="rId36"/>
    <p:sldId id="315" r:id="rId37"/>
    <p:sldId id="323" r:id="rId38"/>
    <p:sldId id="325" r:id="rId39"/>
    <p:sldId id="317" r:id="rId40"/>
    <p:sldId id="318" r:id="rId41"/>
    <p:sldId id="319" r:id="rId42"/>
    <p:sldId id="419" r:id="rId43"/>
    <p:sldId id="420" r:id="rId44"/>
    <p:sldId id="421" r:id="rId45"/>
    <p:sldId id="418" r:id="rId46"/>
    <p:sldId id="456" r:id="rId47"/>
    <p:sldId id="422" r:id="rId48"/>
    <p:sldId id="423" r:id="rId49"/>
    <p:sldId id="424" r:id="rId50"/>
    <p:sldId id="457" r:id="rId51"/>
    <p:sldId id="458" r:id="rId52"/>
    <p:sldId id="324" r:id="rId53"/>
    <p:sldId id="425" r:id="rId54"/>
    <p:sldId id="326" r:id="rId55"/>
    <p:sldId id="468" r:id="rId56"/>
    <p:sldId id="469" r:id="rId57"/>
    <p:sldId id="470" r:id="rId58"/>
    <p:sldId id="471" r:id="rId59"/>
    <p:sldId id="472" r:id="rId60"/>
    <p:sldId id="426" r:id="rId61"/>
    <p:sldId id="427" r:id="rId62"/>
    <p:sldId id="327" r:id="rId63"/>
    <p:sldId id="473" r:id="rId64"/>
    <p:sldId id="328" r:id="rId65"/>
    <p:sldId id="474" r:id="rId66"/>
    <p:sldId id="475" r:id="rId67"/>
    <p:sldId id="476" r:id="rId68"/>
    <p:sldId id="477" r:id="rId69"/>
    <p:sldId id="478" r:id="rId70"/>
    <p:sldId id="479" r:id="rId71"/>
    <p:sldId id="480" r:id="rId72"/>
    <p:sldId id="428" r:id="rId73"/>
    <p:sldId id="429" r:id="rId74"/>
    <p:sldId id="430" r:id="rId75"/>
    <p:sldId id="491" r:id="rId76"/>
    <p:sldId id="492" r:id="rId77"/>
    <p:sldId id="493" r:id="rId78"/>
    <p:sldId id="494" r:id="rId79"/>
    <p:sldId id="495" r:id="rId80"/>
    <p:sldId id="496" r:id="rId81"/>
    <p:sldId id="497" r:id="rId82"/>
    <p:sldId id="329" r:id="rId83"/>
    <p:sldId id="331" r:id="rId84"/>
    <p:sldId id="332" r:id="rId85"/>
    <p:sldId id="334" r:id="rId86"/>
    <p:sldId id="335" r:id="rId87"/>
    <p:sldId id="336" r:id="rId88"/>
    <p:sldId id="431" r:id="rId89"/>
    <p:sldId id="481" r:id="rId90"/>
    <p:sldId id="482" r:id="rId91"/>
    <p:sldId id="483" r:id="rId92"/>
    <p:sldId id="484" r:id="rId93"/>
    <p:sldId id="485" r:id="rId94"/>
    <p:sldId id="432" r:id="rId95"/>
    <p:sldId id="433" r:id="rId96"/>
    <p:sldId id="337" r:id="rId97"/>
    <p:sldId id="338" r:id="rId98"/>
    <p:sldId id="339" r:id="rId99"/>
    <p:sldId id="434" r:id="rId100"/>
    <p:sldId id="344" r:id="rId101"/>
    <p:sldId id="435" r:id="rId102"/>
    <p:sldId id="436" r:id="rId103"/>
    <p:sldId id="486" r:id="rId104"/>
    <p:sldId id="487" r:id="rId105"/>
    <p:sldId id="488" r:id="rId106"/>
    <p:sldId id="489" r:id="rId107"/>
    <p:sldId id="490" r:id="rId108"/>
    <p:sldId id="345" r:id="rId109"/>
    <p:sldId id="346" r:id="rId110"/>
    <p:sldId id="347" r:id="rId111"/>
    <p:sldId id="348" r:id="rId112"/>
    <p:sldId id="537" r:id="rId113"/>
    <p:sldId id="437" r:id="rId114"/>
    <p:sldId id="438" r:id="rId115"/>
    <p:sldId id="321" r:id="rId116"/>
    <p:sldId id="439" r:id="rId117"/>
    <p:sldId id="440" r:id="rId118"/>
    <p:sldId id="441" r:id="rId119"/>
    <p:sldId id="340" r:id="rId120"/>
    <p:sldId id="341" r:id="rId121"/>
    <p:sldId id="342" r:id="rId122"/>
    <p:sldId id="343" r:id="rId123"/>
    <p:sldId id="442" r:id="rId124"/>
    <p:sldId id="350" r:id="rId125"/>
    <p:sldId id="320" r:id="rId126"/>
    <p:sldId id="351" r:id="rId127"/>
    <p:sldId id="352" r:id="rId128"/>
    <p:sldId id="353" r:id="rId129"/>
    <p:sldId id="354" r:id="rId130"/>
    <p:sldId id="443" r:id="rId131"/>
    <p:sldId id="444" r:id="rId132"/>
    <p:sldId id="445" r:id="rId133"/>
    <p:sldId id="446" r:id="rId134"/>
    <p:sldId id="447" r:id="rId135"/>
    <p:sldId id="448" r:id="rId136"/>
    <p:sldId id="449" r:id="rId137"/>
    <p:sldId id="450" r:id="rId138"/>
    <p:sldId id="451" r:id="rId139"/>
    <p:sldId id="452" r:id="rId140"/>
    <p:sldId id="453" r:id="rId141"/>
    <p:sldId id="454" r:id="rId142"/>
    <p:sldId id="455" r:id="rId143"/>
    <p:sldId id="355" r:id="rId144"/>
    <p:sldId id="358" r:id="rId145"/>
    <p:sldId id="359" r:id="rId146"/>
    <p:sldId id="360" r:id="rId147"/>
    <p:sldId id="361" r:id="rId148"/>
    <p:sldId id="362" r:id="rId149"/>
    <p:sldId id="371" r:id="rId150"/>
    <p:sldId id="363" r:id="rId151"/>
    <p:sldId id="314" r:id="rId152"/>
    <p:sldId id="498" r:id="rId153"/>
    <p:sldId id="499" r:id="rId154"/>
    <p:sldId id="500" r:id="rId155"/>
    <p:sldId id="501" r:id="rId156"/>
    <p:sldId id="502" r:id="rId157"/>
    <p:sldId id="503" r:id="rId158"/>
    <p:sldId id="504" r:id="rId159"/>
    <p:sldId id="505" r:id="rId160"/>
    <p:sldId id="506" r:id="rId161"/>
    <p:sldId id="507" r:id="rId162"/>
    <p:sldId id="508" r:id="rId163"/>
    <p:sldId id="509" r:id="rId164"/>
    <p:sldId id="364" r:id="rId165"/>
    <p:sldId id="365" r:id="rId166"/>
    <p:sldId id="369" r:id="rId167"/>
    <p:sldId id="367" r:id="rId168"/>
    <p:sldId id="368" r:id="rId169"/>
    <p:sldId id="376" r:id="rId170"/>
    <p:sldId id="377" r:id="rId171"/>
    <p:sldId id="378" r:id="rId172"/>
    <p:sldId id="510" r:id="rId173"/>
    <p:sldId id="511" r:id="rId174"/>
    <p:sldId id="512" r:id="rId175"/>
    <p:sldId id="513" r:id="rId176"/>
    <p:sldId id="514" r:id="rId177"/>
    <p:sldId id="515" r:id="rId178"/>
    <p:sldId id="516" r:id="rId179"/>
    <p:sldId id="517" r:id="rId180"/>
    <p:sldId id="518" r:id="rId181"/>
    <p:sldId id="519" r:id="rId182"/>
    <p:sldId id="520" r:id="rId183"/>
    <p:sldId id="521" r:id="rId184"/>
    <p:sldId id="522" r:id="rId185"/>
    <p:sldId id="372" r:id="rId186"/>
    <p:sldId id="379" r:id="rId187"/>
    <p:sldId id="523" r:id="rId188"/>
    <p:sldId id="524" r:id="rId189"/>
    <p:sldId id="525" r:id="rId190"/>
    <p:sldId id="526" r:id="rId191"/>
    <p:sldId id="527" r:id="rId192"/>
    <p:sldId id="528" r:id="rId193"/>
    <p:sldId id="529" r:id="rId194"/>
    <p:sldId id="373" r:id="rId195"/>
    <p:sldId id="374" r:id="rId196"/>
    <p:sldId id="375" r:id="rId197"/>
    <p:sldId id="381" r:id="rId198"/>
    <p:sldId id="385" r:id="rId199"/>
    <p:sldId id="539" r:id="rId200"/>
    <p:sldId id="538" r:id="rId201"/>
    <p:sldId id="386" r:id="rId202"/>
    <p:sldId id="387" r:id="rId203"/>
    <p:sldId id="388" r:id="rId204"/>
    <p:sldId id="380" r:id="rId205"/>
    <p:sldId id="389" r:id="rId206"/>
    <p:sldId id="382" r:id="rId207"/>
    <p:sldId id="397" r:id="rId208"/>
    <p:sldId id="383" r:id="rId209"/>
    <p:sldId id="384" r:id="rId210"/>
    <p:sldId id="393" r:id="rId211"/>
    <p:sldId id="394" r:id="rId212"/>
    <p:sldId id="530" r:id="rId213"/>
    <p:sldId id="531" r:id="rId214"/>
    <p:sldId id="532" r:id="rId215"/>
    <p:sldId id="533" r:id="rId216"/>
    <p:sldId id="534" r:id="rId217"/>
    <p:sldId id="535" r:id="rId218"/>
    <p:sldId id="536" r:id="rId219"/>
    <p:sldId id="390" r:id="rId220"/>
    <p:sldId id="392" r:id="rId221"/>
    <p:sldId id="399" r:id="rId222"/>
    <p:sldId id="398" r:id="rId2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3792" autoAdjust="0"/>
  </p:normalViewPr>
  <p:slideViewPr>
    <p:cSldViewPr>
      <p:cViewPr varScale="1">
        <p:scale>
          <a:sx n="72" d="100"/>
          <a:sy n="72" d="100"/>
        </p:scale>
        <p:origin x="133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7-17T13:43:53.126"/>
    </inkml:context>
    <inkml:brush xml:id="br0">
      <inkml:brushProperty name="width" value="0.05292" units="cm"/>
      <inkml:brushProperty name="height" value="0.05292" units="cm"/>
      <inkml:brushProperty name="color" value="#FF0000"/>
    </inkml:brush>
  </inkml:definitions>
  <inkml:trace contextRef="#ctx0" brushRef="#br0">8079 11871 0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07-17T13:52:57.284"/>
    </inkml:context>
    <inkml:brush xml:id="br0">
      <inkml:brushProperty name="width" value="0.05292" units="cm"/>
      <inkml:brushProperty name="height" value="0.05292" units="cm"/>
      <inkml:brushProperty name="color" value="#FF0000"/>
    </inkml:brush>
  </inkml:definitions>
  <inkml:trace contextRef="#ctx0" brushRef="#br0">5521 16051 0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1EC6C7-FB2E-4415-8A7A-66D4625C9E2D}" type="datetimeFigureOut">
              <a:rPr lang="en-US" smtClean="0"/>
              <a:pPr/>
              <a:t>4/9/2021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52E57-F942-478E-A593-D73CFD6CC777}" type="slidenum">
              <a:rPr lang="en-US" smtClean="0"/>
              <a:pPr/>
              <a:t>‹#›</a:t>
            </a:fld>
            <a:endParaRPr lang="en-US" dirty="0"/>
          </a:p>
        </p:txBody>
      </p:sp>
    </p:spTree>
    <p:extLst>
      <p:ext uri="{BB962C8B-B14F-4D97-AF65-F5344CB8AC3E}">
        <p14:creationId xmlns:p14="http://schemas.microsoft.com/office/powerpoint/2010/main" val="719802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pPr/>
              <a:t>2</a:t>
            </a:fld>
            <a:endParaRPr lang="en-US"/>
          </a:p>
        </p:txBody>
      </p:sp>
    </p:spTree>
    <p:extLst>
      <p:ext uri="{BB962C8B-B14F-4D97-AF65-F5344CB8AC3E}">
        <p14:creationId xmlns:p14="http://schemas.microsoft.com/office/powerpoint/2010/main" val="1240759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pPr/>
              <a:t>62</a:t>
            </a:fld>
            <a:endParaRPr lang="en-US"/>
          </a:p>
        </p:txBody>
      </p:sp>
    </p:spTree>
    <p:extLst>
      <p:ext uri="{BB962C8B-B14F-4D97-AF65-F5344CB8AC3E}">
        <p14:creationId xmlns:p14="http://schemas.microsoft.com/office/powerpoint/2010/main" val="202490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pPr/>
              <a:t>109</a:t>
            </a:fld>
            <a:endParaRPr lang="en-US"/>
          </a:p>
        </p:txBody>
      </p:sp>
    </p:spTree>
    <p:extLst>
      <p:ext uri="{BB962C8B-B14F-4D97-AF65-F5344CB8AC3E}">
        <p14:creationId xmlns:p14="http://schemas.microsoft.com/office/powerpoint/2010/main" val="349383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7752E57-F942-478E-A593-D73CFD6CC777}" type="slidenum">
              <a:rPr lang="en-US" smtClean="0"/>
              <a:pPr/>
              <a:t>123</a:t>
            </a:fld>
            <a:endParaRPr lang="en-US"/>
          </a:p>
        </p:txBody>
      </p:sp>
    </p:spTree>
    <p:extLst>
      <p:ext uri="{BB962C8B-B14F-4D97-AF65-F5344CB8AC3E}">
        <p14:creationId xmlns:p14="http://schemas.microsoft.com/office/powerpoint/2010/main" val="309002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FC22F58-9F97-428D-B43E-A83759C72765}"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947970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C22F58-9F97-428D-B43E-A83759C72765}"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4034698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C22F58-9F97-428D-B43E-A83759C72765}"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2586211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C22F58-9F97-428D-B43E-A83759C72765}"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169566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C22F58-9F97-428D-B43E-A83759C72765}" type="datetimeFigureOut">
              <a:rPr lang="en-US" smtClean="0"/>
              <a:pPr/>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124823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C22F58-9F97-428D-B43E-A83759C72765}" type="datetimeFigureOut">
              <a:rPr lang="en-US" smtClean="0"/>
              <a:pPr/>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312915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C22F58-9F97-428D-B43E-A83759C72765}" type="datetimeFigureOut">
              <a:rPr lang="en-US" smtClean="0"/>
              <a:pPr/>
              <a:t>4/9/2021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380104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C22F58-9F97-428D-B43E-A83759C72765}" type="datetimeFigureOut">
              <a:rPr lang="en-US" smtClean="0"/>
              <a:pPr/>
              <a:t>4/9/2021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829344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22F58-9F97-428D-B43E-A83759C72765}" type="datetimeFigureOut">
              <a:rPr lang="en-US" smtClean="0"/>
              <a:pPr/>
              <a:t>4/9/2021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2725740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22F58-9F97-428D-B43E-A83759C72765}" type="datetimeFigureOut">
              <a:rPr lang="en-US" smtClean="0"/>
              <a:pPr/>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3797072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22F58-9F97-428D-B43E-A83759C72765}" type="datetimeFigureOut">
              <a:rPr lang="en-US" smtClean="0"/>
              <a:pPr/>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4035544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C22F58-9F97-428D-B43E-A83759C72765}" type="datetimeFigureOut">
              <a:rPr lang="en-US" smtClean="0"/>
              <a:pPr/>
              <a:t>4/9/2021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ADC603-C1A3-48E2-A708-9EC71D772B6A}" type="slidenum">
              <a:rPr lang="en-US" smtClean="0"/>
              <a:pPr/>
              <a:t>‹#›</a:t>
            </a:fld>
            <a:endParaRPr lang="en-US" dirty="0"/>
          </a:p>
        </p:txBody>
      </p:sp>
    </p:spTree>
    <p:extLst>
      <p:ext uri="{BB962C8B-B14F-4D97-AF65-F5344CB8AC3E}">
        <p14:creationId xmlns:p14="http://schemas.microsoft.com/office/powerpoint/2010/main" val="267014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studytonight.com/cpp"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hyperlink" Target="https://www.studytonight.com/java"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hyperlink" Target="https://www.tutorialspoint.com/python3/number_modf.htm" TargetMode="External"/><Relationship Id="rId3" Type="http://schemas.openxmlformats.org/officeDocument/2006/relationships/hyperlink" Target="https://www.tutorialspoint.com/python3/number_fabs.htm" TargetMode="External"/><Relationship Id="rId7" Type="http://schemas.openxmlformats.org/officeDocument/2006/relationships/hyperlink" Target="https://www.tutorialspoint.com/python3/number_min.htm" TargetMode="External"/><Relationship Id="rId2" Type="http://schemas.openxmlformats.org/officeDocument/2006/relationships/hyperlink" Target="https://www.tutorialspoint.com/python3/number_abs.htm" TargetMode="External"/><Relationship Id="rId1" Type="http://schemas.openxmlformats.org/officeDocument/2006/relationships/slideLayout" Target="../slideLayouts/slideLayout2.xml"/><Relationship Id="rId6" Type="http://schemas.openxmlformats.org/officeDocument/2006/relationships/hyperlink" Target="https://www.tutorialspoint.com/python3/number_log.htm" TargetMode="External"/><Relationship Id="rId5" Type="http://schemas.openxmlformats.org/officeDocument/2006/relationships/hyperlink" Target="https://www.tutorialspoint.com/python3/number_floor.htm" TargetMode="External"/><Relationship Id="rId10" Type="http://schemas.openxmlformats.org/officeDocument/2006/relationships/hyperlink" Target="https://www.tutorialspoint.com/python3/number_round.htm" TargetMode="External"/><Relationship Id="rId4" Type="http://schemas.openxmlformats.org/officeDocument/2006/relationships/hyperlink" Target="https://www.tutorialspoint.com/python3/number_ceil.htm" TargetMode="External"/><Relationship Id="rId9" Type="http://schemas.openxmlformats.org/officeDocument/2006/relationships/hyperlink" Target="https://www.tutorialspoint.com/python3/number_pow.ht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4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4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49.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s://www.geeksforgeeks.org/python-int-function/"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s://www.geeksforgeeks.org/python-output-using-print-function/"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hyperlink" Target="https://www.geeksforgeeks.org/formatted-string-literals-f-strings-python/"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www.geeksforgeeks.org/python-format-func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1240.png"/><Relationship Id="rId4" Type="http://schemas.openxmlformats.org/officeDocument/2006/relationships/customXml" Target="../ink/ink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image" Target="../media/image124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realpython.com/python-operators-expressions/#comparison-operators" TargetMode="External"/><Relationship Id="rId2" Type="http://schemas.openxmlformats.org/officeDocument/2006/relationships/hyperlink" Target="https://realpython.com/python-operators-expressions/#arithmetic-operators" TargetMode="External"/><Relationship Id="rId1" Type="http://schemas.openxmlformats.org/officeDocument/2006/relationships/slideLayout" Target="../slideLayouts/slideLayout2.xml"/><Relationship Id="rId6" Type="http://schemas.openxmlformats.org/officeDocument/2006/relationships/hyperlink" Target="https://realpython.com/python-operators-expressions/#identity-operators" TargetMode="External"/><Relationship Id="rId5" Type="http://schemas.openxmlformats.org/officeDocument/2006/relationships/hyperlink" Target="https://realpython.com/python-operators-expressions/#bitwise-operators" TargetMode="External"/><Relationship Id="rId4" Type="http://schemas.openxmlformats.org/officeDocument/2006/relationships/hyperlink" Target="https://realpython.com/python-operators-expressions/#logical-operator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geeksforgeeks.org/python-programming-languag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javatpoint.com/python-data-type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effectLst>
            <a:outerShdw blurRad="50800" dist="50800" dir="5400000" algn="ctr" rotWithShape="0">
              <a:schemeClr val="bg1"/>
            </a:outerShdw>
          </a:effectLst>
        </p:spPr>
        <p:txBody>
          <a:bodyPr/>
          <a:lstStyle/>
          <a:p>
            <a:fld id="{F9D96BC4-15DC-467A-8A2C-755170F878F5}" type="datetime3">
              <a:rPr lang="en-US" smtClean="0"/>
              <a:pPr/>
              <a:t>9 April 2021</a:t>
            </a:fld>
            <a:endParaRPr lang="en-US" dirty="0"/>
          </a:p>
        </p:txBody>
      </p:sp>
      <p:sp>
        <p:nvSpPr>
          <p:cNvPr id="5" name="Slide Number Placeholder 4"/>
          <p:cNvSpPr>
            <a:spLocks noGrp="1"/>
          </p:cNvSpPr>
          <p:nvPr>
            <p:ph type="sldNum" sz="quarter" idx="12"/>
          </p:nvPr>
        </p:nvSpPr>
        <p:spPr/>
        <p:txBody>
          <a:bodyPr/>
          <a:lstStyle/>
          <a:p>
            <a:fld id="{C0EC1BDC-9B67-430D-970A-E36C75175141}" type="slidenum">
              <a:rPr lang="en-US" smtClean="0"/>
              <a:pPr/>
              <a:t>1</a:t>
            </a:fld>
            <a:endParaRPr lang="en-US" dirty="0"/>
          </a:p>
        </p:txBody>
      </p:sp>
      <p:sp>
        <p:nvSpPr>
          <p:cNvPr id="6" name="Footer Placeholder 5"/>
          <p:cNvSpPr>
            <a:spLocks noGrp="1"/>
          </p:cNvSpPr>
          <p:nvPr>
            <p:ph type="ftr" sz="quarter" idx="11"/>
          </p:nvPr>
        </p:nvSpPr>
        <p:spPr/>
        <p:txBody>
          <a:bodyPr/>
          <a:lstStyle/>
          <a:p>
            <a:r>
              <a:rPr lang="en-US" dirty="0"/>
              <a:t>School of Computing</a:t>
            </a:r>
          </a:p>
        </p:txBody>
      </p:sp>
      <p:sp>
        <p:nvSpPr>
          <p:cNvPr id="15" name="Title 1"/>
          <p:cNvSpPr>
            <a:spLocks noGrp="1"/>
          </p:cNvSpPr>
          <p:nvPr>
            <p:ph type="ctrTitle"/>
          </p:nvPr>
        </p:nvSpPr>
        <p:spPr>
          <a:xfrm>
            <a:off x="609600" y="136526"/>
            <a:ext cx="8305800" cy="1847850"/>
          </a:xfrm>
        </p:spPr>
        <p:txBody>
          <a:bodyPr>
            <a:normAutofit/>
          </a:bodyPr>
          <a:lstStyle/>
          <a:p>
            <a:r>
              <a:rPr lang="en-US" b="1" dirty="0">
                <a:solidFill>
                  <a:srgbClr val="FF0000"/>
                </a:solidFill>
                <a:latin typeface="Arial" pitchFamily="34" charset="0"/>
                <a:cs typeface="Arial" pitchFamily="34" charset="0"/>
              </a:rPr>
              <a:t>PYTHON PROGRAMMING</a:t>
            </a:r>
            <a:br>
              <a:rPr lang="en-US" b="1" dirty="0">
                <a:solidFill>
                  <a:srgbClr val="FF0000"/>
                </a:solidFill>
                <a:latin typeface="Arial" pitchFamily="34" charset="0"/>
                <a:cs typeface="Arial" pitchFamily="34" charset="0"/>
              </a:rPr>
            </a:br>
            <a:r>
              <a:rPr lang="en-US" b="1" dirty="0">
                <a:solidFill>
                  <a:srgbClr val="FF0000"/>
                </a:solidFill>
                <a:latin typeface="Arial" pitchFamily="34" charset="0"/>
                <a:cs typeface="Arial" pitchFamily="34" charset="0"/>
              </a:rPr>
              <a:t>SCSA1204</a:t>
            </a:r>
          </a:p>
        </p:txBody>
      </p:sp>
      <p:sp>
        <p:nvSpPr>
          <p:cNvPr id="17" name="Subtitle 2"/>
          <p:cNvSpPr>
            <a:spLocks noGrp="1"/>
          </p:cNvSpPr>
          <p:nvPr>
            <p:ph type="subTitle" idx="1"/>
          </p:nvPr>
        </p:nvSpPr>
        <p:spPr>
          <a:xfrm>
            <a:off x="838200" y="2438400"/>
            <a:ext cx="7848600" cy="3048000"/>
          </a:xfrm>
        </p:spPr>
        <p:txBody>
          <a:bodyPr>
            <a:normAutofit/>
          </a:bodyPr>
          <a:lstStyle/>
          <a:p>
            <a:r>
              <a:rPr lang="en-US" sz="7000" b="1" dirty="0">
                <a:solidFill>
                  <a:schemeClr val="tx1"/>
                </a:solidFill>
                <a:latin typeface="Arial" pitchFamily="34" charset="0"/>
                <a:cs typeface="Arial" pitchFamily="34" charset="0"/>
              </a:rPr>
              <a:t>SATHYABAMA </a:t>
            </a:r>
          </a:p>
          <a:p>
            <a:r>
              <a:rPr lang="en-US" sz="2800" dirty="0">
                <a:solidFill>
                  <a:schemeClr val="tx1"/>
                </a:solidFill>
                <a:latin typeface="Arial" pitchFamily="34" charset="0"/>
                <a:cs typeface="Arial" pitchFamily="34" charset="0"/>
              </a:rPr>
              <a:t>Institute of Science and Technology</a:t>
            </a:r>
          </a:p>
          <a:p>
            <a:r>
              <a:rPr lang="en-US" sz="2800" dirty="0">
                <a:solidFill>
                  <a:schemeClr val="tx1"/>
                </a:solidFill>
                <a:latin typeface="Arial" pitchFamily="34" charset="0"/>
                <a:cs typeface="Arial" pitchFamily="34" charset="0"/>
              </a:rPr>
              <a:t>Deemed to be University</a:t>
            </a:r>
          </a:p>
          <a:p>
            <a:r>
              <a:rPr lang="en-US" sz="2800" dirty="0">
                <a:solidFill>
                  <a:schemeClr val="tx1"/>
                </a:solidFill>
                <a:latin typeface="Arial" pitchFamily="34" charset="0"/>
                <a:cs typeface="Arial" pitchFamily="34" charset="0"/>
              </a:rPr>
              <a:t>Chennai. </a:t>
            </a:r>
          </a:p>
        </p:txBody>
      </p:sp>
    </p:spTree>
    <p:extLst>
      <p:ext uri="{BB962C8B-B14F-4D97-AF65-F5344CB8AC3E}">
        <p14:creationId xmlns:p14="http://schemas.microsoft.com/office/powerpoint/2010/main" val="2226278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Example </a:t>
            </a:r>
          </a:p>
        </p:txBody>
      </p:sp>
      <p:sp>
        <p:nvSpPr>
          <p:cNvPr id="3" name="Content Placeholder 2"/>
          <p:cNvSpPr>
            <a:spLocks noGrp="1"/>
          </p:cNvSpPr>
          <p:nvPr>
            <p:ph idx="1"/>
          </p:nvPr>
        </p:nvSpPr>
        <p:spPr/>
        <p:txBody>
          <a:bodyPr>
            <a:normAutofit/>
          </a:bodyPr>
          <a:lstStyle/>
          <a:p>
            <a:pPr algn="just"/>
            <a:endParaRPr lang="en-US" sz="2800" dirty="0"/>
          </a:p>
          <a:p>
            <a:pPr algn="just"/>
            <a:r>
              <a:rPr lang="en-US" sz="2800" dirty="0"/>
              <a:t>let's see an example code. Consider a program where you want the user to enter something from the keyboard and you want to save that value in a variable. </a:t>
            </a:r>
          </a:p>
          <a:p>
            <a:pPr algn="just"/>
            <a:r>
              <a:rPr lang="en-US" sz="2800" dirty="0"/>
              <a:t>For </a:t>
            </a:r>
            <a:r>
              <a:rPr lang="en-US" sz="2800" dirty="0">
                <a:hlinkClick r:id="rId2"/>
              </a:rPr>
              <a:t>C++</a:t>
            </a:r>
            <a:r>
              <a:rPr lang="en-US" sz="2800" dirty="0"/>
              <a:t>, a popular programming language, here is how you will be writing it: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2B5DC-0492-425A-B002-B6BFECD7E7B8}"/>
              </a:ext>
            </a:extLst>
          </p:cNvPr>
          <p:cNvSpPr>
            <a:spLocks noGrp="1"/>
          </p:cNvSpPr>
          <p:nvPr>
            <p:ph type="title"/>
          </p:nvPr>
        </p:nvSpPr>
        <p:spPr>
          <a:xfrm>
            <a:off x="457200" y="274638"/>
            <a:ext cx="8229600" cy="563562"/>
          </a:xfrm>
        </p:spPr>
        <p:txBody>
          <a:bodyPr>
            <a:normAutofit fontScale="90000"/>
          </a:bodyPr>
          <a:lstStyle/>
          <a:p>
            <a:r>
              <a:rPr lang="en-IN" dirty="0"/>
              <a:t> Dictionary </a:t>
            </a:r>
          </a:p>
        </p:txBody>
      </p:sp>
      <p:sp>
        <p:nvSpPr>
          <p:cNvPr id="3" name="Content Placeholder 2">
            <a:extLst>
              <a:ext uri="{FF2B5EF4-FFF2-40B4-BE49-F238E27FC236}">
                <a16:creationId xmlns:a16="http://schemas.microsoft.com/office/drawing/2014/main" id="{9931E259-F554-4ECA-A09E-E94D3C5BFC64}"/>
              </a:ext>
            </a:extLst>
          </p:cNvPr>
          <p:cNvSpPr>
            <a:spLocks noGrp="1"/>
          </p:cNvSpPr>
          <p:nvPr>
            <p:ph idx="1"/>
          </p:nvPr>
        </p:nvSpPr>
        <p:spPr>
          <a:xfrm>
            <a:off x="457200" y="914400"/>
            <a:ext cx="8229600" cy="5791200"/>
          </a:xfrm>
          <a:ln>
            <a:solidFill>
              <a:srgbClr val="00B050"/>
            </a:solidFill>
          </a:ln>
        </p:spPr>
        <p:txBody>
          <a:bodyPr>
            <a:normAutofit/>
          </a:bodyPr>
          <a:lstStyle/>
          <a:p>
            <a:pPr algn="just"/>
            <a:r>
              <a:rPr lang="en-US" dirty="0"/>
              <a:t>Dictionary is an unordered collection of data values.  </a:t>
            </a:r>
          </a:p>
          <a:p>
            <a:pPr algn="just"/>
            <a:r>
              <a:rPr lang="en-US" dirty="0"/>
              <a:t>It is used to store data values like a map.  </a:t>
            </a:r>
          </a:p>
          <a:p>
            <a:pPr algn="just"/>
            <a:r>
              <a:rPr lang="en-US" dirty="0"/>
              <a:t>Dictionary holds </a:t>
            </a:r>
            <a:r>
              <a:rPr lang="en-US" dirty="0" err="1"/>
              <a:t>key:value</a:t>
            </a:r>
            <a:r>
              <a:rPr lang="en-US" dirty="0"/>
              <a:t> pair.</a:t>
            </a:r>
          </a:p>
          <a:p>
            <a:pPr algn="just"/>
            <a:r>
              <a:rPr lang="en-US" dirty="0"/>
              <a:t>Key-value is provided in the dictionary to make it more optimized. </a:t>
            </a:r>
          </a:p>
          <a:p>
            <a:pPr algn="just"/>
            <a:r>
              <a:rPr lang="en-US" dirty="0"/>
              <a:t>Each key-value pair is separated by a colon :, whereas each key is separated by a ‘comma’.</a:t>
            </a:r>
          </a:p>
          <a:p>
            <a:pPr algn="just"/>
            <a:r>
              <a:rPr lang="en-US" dirty="0">
                <a:solidFill>
                  <a:srgbClr val="FF0000"/>
                </a:solidFill>
              </a:rPr>
              <a:t>Example: </a:t>
            </a:r>
            <a:r>
              <a:rPr lang="en-US" dirty="0" err="1">
                <a:solidFill>
                  <a:srgbClr val="FF0000"/>
                </a:solidFill>
              </a:rPr>
              <a:t>dict</a:t>
            </a:r>
            <a:r>
              <a:rPr lang="en-US" dirty="0">
                <a:solidFill>
                  <a:srgbClr val="FF0000"/>
                </a:solidFill>
              </a:rPr>
              <a:t>={1:”Jan”, 2:”Feb”, 3:”March”}</a:t>
            </a:r>
            <a:endParaRPr lang="en-IN" dirty="0">
              <a:solidFill>
                <a:srgbClr val="FF0000"/>
              </a:solidFill>
            </a:endParaRPr>
          </a:p>
        </p:txBody>
      </p:sp>
    </p:spTree>
    <p:extLst>
      <p:ext uri="{BB962C8B-B14F-4D97-AF65-F5344CB8AC3E}">
        <p14:creationId xmlns:p14="http://schemas.microsoft.com/office/powerpoint/2010/main" val="17377610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fontScale="77500" lnSpcReduction="20000"/>
          </a:bodyPr>
          <a:lstStyle/>
          <a:p>
            <a:pPr>
              <a:buNone/>
            </a:pPr>
            <a:r>
              <a:rPr lang="en-US" dirty="0"/>
              <a:t>d = {1:'Jimmy', 2:'Alex', 3:'john', 4:'mike'}     </a:t>
            </a:r>
          </a:p>
          <a:p>
            <a:pPr>
              <a:buNone/>
            </a:pPr>
            <a:r>
              <a:rPr lang="en-US" dirty="0"/>
              <a:t>  </a:t>
            </a:r>
          </a:p>
          <a:p>
            <a:pPr>
              <a:buNone/>
            </a:pPr>
            <a:r>
              <a:rPr lang="en-US" dirty="0"/>
              <a:t># Printing dictionary  </a:t>
            </a:r>
          </a:p>
          <a:p>
            <a:pPr>
              <a:buNone/>
            </a:pPr>
            <a:r>
              <a:rPr lang="en-US" b="1" dirty="0"/>
              <a:t>print</a:t>
            </a:r>
            <a:r>
              <a:rPr lang="en-US" dirty="0"/>
              <a:t> (d)  </a:t>
            </a:r>
          </a:p>
          <a:p>
            <a:pPr>
              <a:buNone/>
            </a:pPr>
            <a:r>
              <a:rPr lang="en-US" dirty="0"/>
              <a:t>  </a:t>
            </a:r>
          </a:p>
          <a:p>
            <a:pPr>
              <a:buNone/>
            </a:pPr>
            <a:r>
              <a:rPr lang="en-US" dirty="0"/>
              <a:t># </a:t>
            </a:r>
            <a:r>
              <a:rPr lang="en-US" dirty="0" err="1"/>
              <a:t>Accesing</a:t>
            </a:r>
            <a:r>
              <a:rPr lang="en-US" dirty="0"/>
              <a:t> value using keys  </a:t>
            </a:r>
          </a:p>
          <a:p>
            <a:pPr>
              <a:buNone/>
            </a:pPr>
            <a:r>
              <a:rPr lang="en-US" b="1" dirty="0"/>
              <a:t>print</a:t>
            </a:r>
            <a:r>
              <a:rPr lang="en-US" dirty="0"/>
              <a:t>("1st name is "+d[1])   </a:t>
            </a:r>
          </a:p>
          <a:p>
            <a:pPr>
              <a:buNone/>
            </a:pPr>
            <a:r>
              <a:rPr lang="en-US" b="1" dirty="0"/>
              <a:t>print</a:t>
            </a:r>
            <a:r>
              <a:rPr lang="en-US" dirty="0"/>
              <a:t>("2nd name is "+ d[4])    </a:t>
            </a:r>
          </a:p>
          <a:p>
            <a:pPr>
              <a:buNone/>
            </a:pPr>
            <a:r>
              <a:rPr lang="en-US" dirty="0"/>
              <a:t>  </a:t>
            </a:r>
          </a:p>
          <a:p>
            <a:pPr>
              <a:buNone/>
            </a:pPr>
            <a:r>
              <a:rPr lang="en-US" b="1" dirty="0"/>
              <a:t>print</a:t>
            </a:r>
            <a:r>
              <a:rPr lang="en-US" dirty="0"/>
              <a:t> (</a:t>
            </a:r>
            <a:r>
              <a:rPr lang="en-US" dirty="0" err="1"/>
              <a:t>d.keys</a:t>
            </a:r>
            <a:r>
              <a:rPr lang="en-US" dirty="0"/>
              <a:t>())    </a:t>
            </a:r>
          </a:p>
          <a:p>
            <a:pPr>
              <a:buNone/>
            </a:pPr>
            <a:r>
              <a:rPr lang="en-US" b="1" dirty="0"/>
              <a:t>print</a:t>
            </a:r>
            <a:r>
              <a:rPr lang="en-US" dirty="0"/>
              <a:t> (</a:t>
            </a:r>
            <a:r>
              <a:rPr lang="en-US" dirty="0" err="1"/>
              <a:t>d.values</a:t>
            </a:r>
            <a:r>
              <a:rPr lang="en-US" dirty="0"/>
              <a:t>()) </a:t>
            </a:r>
          </a:p>
          <a:p>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Output:</a:t>
            </a:r>
            <a:endParaRPr lang="en-US" dirty="0"/>
          </a:p>
          <a:p>
            <a:pPr>
              <a:buNone/>
            </a:pPr>
            <a:r>
              <a:rPr lang="en-US" dirty="0"/>
              <a:t>1st name is Jimmy </a:t>
            </a:r>
          </a:p>
          <a:p>
            <a:pPr>
              <a:buNone/>
            </a:pPr>
            <a:r>
              <a:rPr lang="en-US" dirty="0"/>
              <a:t>2nd name is mike </a:t>
            </a:r>
          </a:p>
          <a:p>
            <a:pPr>
              <a:buNone/>
            </a:pPr>
            <a:r>
              <a:rPr lang="en-US" dirty="0"/>
              <a:t>{1: 'Jimmy', 2: 'Alex', 3: 'john', 4: 'mike'} </a:t>
            </a:r>
            <a:r>
              <a:rPr lang="en-US" dirty="0" err="1"/>
              <a:t>dict_keys</a:t>
            </a:r>
            <a:r>
              <a:rPr lang="en-US" dirty="0"/>
              <a:t>([1, 2, 3, 4]) </a:t>
            </a:r>
          </a:p>
          <a:p>
            <a:pPr>
              <a:buNone/>
            </a:pPr>
            <a:r>
              <a:rPr lang="en-US" dirty="0" err="1"/>
              <a:t>dict_values</a:t>
            </a:r>
            <a:r>
              <a:rPr lang="en-US" dirty="0"/>
              <a:t>(['Jimmy', 'Alex', 'john', 'mike'])</a:t>
            </a:r>
          </a:p>
          <a:p>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C195174-8A3C-4B85-8BA6-51312AF263B7}"/>
              </a:ext>
            </a:extLst>
          </p:cNvPr>
          <p:cNvPicPr>
            <a:picLocks noGrp="1" noChangeAspect="1"/>
          </p:cNvPicPr>
          <p:nvPr>
            <p:ph idx="1"/>
          </p:nvPr>
        </p:nvPicPr>
        <p:blipFill rotWithShape="1">
          <a:blip r:embed="rId2"/>
          <a:srcRect t="34062" r="844"/>
          <a:stretch/>
        </p:blipFill>
        <p:spPr>
          <a:xfrm>
            <a:off x="990600" y="838200"/>
            <a:ext cx="7685414" cy="5029200"/>
          </a:xfrm>
          <a:prstGeom prst="rect">
            <a:avLst/>
          </a:prstGeom>
        </p:spPr>
      </p:pic>
    </p:spTree>
    <p:extLst>
      <p:ext uri="{BB962C8B-B14F-4D97-AF65-F5344CB8AC3E}">
        <p14:creationId xmlns:p14="http://schemas.microsoft.com/office/powerpoint/2010/main" val="25282130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9825A54-6017-4524-AF55-ABC2E02B7D23}"/>
              </a:ext>
            </a:extLst>
          </p:cNvPr>
          <p:cNvPicPr>
            <a:picLocks noGrp="1" noChangeAspect="1"/>
          </p:cNvPicPr>
          <p:nvPr>
            <p:ph idx="1"/>
          </p:nvPr>
        </p:nvPicPr>
        <p:blipFill>
          <a:blip r:embed="rId2"/>
          <a:stretch>
            <a:fillRect/>
          </a:stretch>
        </p:blipFill>
        <p:spPr>
          <a:xfrm>
            <a:off x="609600" y="838200"/>
            <a:ext cx="7772400" cy="5105399"/>
          </a:xfrm>
          <a:prstGeom prst="rect">
            <a:avLst/>
          </a:prstGeom>
        </p:spPr>
      </p:pic>
    </p:spTree>
    <p:extLst>
      <p:ext uri="{BB962C8B-B14F-4D97-AF65-F5344CB8AC3E}">
        <p14:creationId xmlns:p14="http://schemas.microsoft.com/office/powerpoint/2010/main" val="29822724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0043328-74A8-43A1-9E20-4E2E955BB9C4}"/>
              </a:ext>
            </a:extLst>
          </p:cNvPr>
          <p:cNvPicPr>
            <a:picLocks noGrp="1" noChangeAspect="1"/>
          </p:cNvPicPr>
          <p:nvPr>
            <p:ph idx="1"/>
          </p:nvPr>
        </p:nvPicPr>
        <p:blipFill>
          <a:blip r:embed="rId2"/>
          <a:stretch>
            <a:fillRect/>
          </a:stretch>
        </p:blipFill>
        <p:spPr>
          <a:xfrm>
            <a:off x="685800" y="990600"/>
            <a:ext cx="7534275" cy="5257800"/>
          </a:xfrm>
          <a:prstGeom prst="rect">
            <a:avLst/>
          </a:prstGeom>
        </p:spPr>
      </p:pic>
    </p:spTree>
    <p:extLst>
      <p:ext uri="{BB962C8B-B14F-4D97-AF65-F5344CB8AC3E}">
        <p14:creationId xmlns:p14="http://schemas.microsoft.com/office/powerpoint/2010/main" val="1022806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63CB73-1A93-4616-BE63-6A9310352577}"/>
              </a:ext>
            </a:extLst>
          </p:cNvPr>
          <p:cNvPicPr>
            <a:picLocks noGrp="1" noChangeAspect="1"/>
          </p:cNvPicPr>
          <p:nvPr>
            <p:ph idx="1"/>
          </p:nvPr>
        </p:nvPicPr>
        <p:blipFill>
          <a:blip r:embed="rId2"/>
          <a:stretch>
            <a:fillRect/>
          </a:stretch>
        </p:blipFill>
        <p:spPr>
          <a:xfrm>
            <a:off x="609600" y="1905000"/>
            <a:ext cx="7603435" cy="4419600"/>
          </a:xfrm>
          <a:prstGeom prst="rect">
            <a:avLst/>
          </a:prstGeom>
        </p:spPr>
      </p:pic>
    </p:spTree>
    <p:extLst>
      <p:ext uri="{BB962C8B-B14F-4D97-AF65-F5344CB8AC3E}">
        <p14:creationId xmlns:p14="http://schemas.microsoft.com/office/powerpoint/2010/main" val="5033942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329BFA8-4300-4B8F-8A94-986C6F9C86B6}"/>
              </a:ext>
            </a:extLst>
          </p:cNvPr>
          <p:cNvPicPr>
            <a:picLocks noGrp="1" noChangeAspect="1"/>
          </p:cNvPicPr>
          <p:nvPr>
            <p:ph idx="1"/>
          </p:nvPr>
        </p:nvPicPr>
        <p:blipFill>
          <a:blip r:embed="rId2"/>
          <a:stretch>
            <a:fillRect/>
          </a:stretch>
        </p:blipFill>
        <p:spPr>
          <a:xfrm>
            <a:off x="477079" y="1295400"/>
            <a:ext cx="3713922" cy="4419600"/>
          </a:xfrm>
          <a:prstGeom prst="rect">
            <a:avLst/>
          </a:prstGeom>
        </p:spPr>
      </p:pic>
      <p:pic>
        <p:nvPicPr>
          <p:cNvPr id="5" name="Picture 4">
            <a:extLst>
              <a:ext uri="{FF2B5EF4-FFF2-40B4-BE49-F238E27FC236}">
                <a16:creationId xmlns:a16="http://schemas.microsoft.com/office/drawing/2014/main" id="{870AECB5-74DF-4638-8AF0-DE1B13E78893}"/>
              </a:ext>
            </a:extLst>
          </p:cNvPr>
          <p:cNvPicPr>
            <a:picLocks noChangeAspect="1"/>
          </p:cNvPicPr>
          <p:nvPr/>
        </p:nvPicPr>
        <p:blipFill>
          <a:blip r:embed="rId3"/>
          <a:stretch>
            <a:fillRect/>
          </a:stretch>
        </p:blipFill>
        <p:spPr>
          <a:xfrm>
            <a:off x="4568687" y="1600201"/>
            <a:ext cx="3962400" cy="4114800"/>
          </a:xfrm>
          <a:prstGeom prst="rect">
            <a:avLst/>
          </a:prstGeom>
        </p:spPr>
      </p:pic>
    </p:spTree>
    <p:extLst>
      <p:ext uri="{BB962C8B-B14F-4D97-AF65-F5344CB8AC3E}">
        <p14:creationId xmlns:p14="http://schemas.microsoft.com/office/powerpoint/2010/main" val="3614523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B5B8DD-D7E1-43B2-A310-30309242A2D4}"/>
              </a:ext>
            </a:extLst>
          </p:cNvPr>
          <p:cNvPicPr>
            <a:picLocks noChangeAspect="1"/>
          </p:cNvPicPr>
          <p:nvPr/>
        </p:nvPicPr>
        <p:blipFill>
          <a:blip r:embed="rId2"/>
          <a:stretch>
            <a:fillRect/>
          </a:stretch>
        </p:blipFill>
        <p:spPr>
          <a:xfrm>
            <a:off x="185056" y="1219200"/>
            <a:ext cx="4105275" cy="4114800"/>
          </a:xfrm>
          <a:prstGeom prst="rect">
            <a:avLst/>
          </a:prstGeom>
          <a:ln>
            <a:solidFill>
              <a:srgbClr val="92D050"/>
            </a:solidFill>
          </a:ln>
        </p:spPr>
      </p:pic>
      <p:pic>
        <p:nvPicPr>
          <p:cNvPr id="5" name="Picture 4">
            <a:extLst>
              <a:ext uri="{FF2B5EF4-FFF2-40B4-BE49-F238E27FC236}">
                <a16:creationId xmlns:a16="http://schemas.microsoft.com/office/drawing/2014/main" id="{F94E5409-A8B4-46D6-BD5B-6BCA0C4FD9BE}"/>
              </a:ext>
            </a:extLst>
          </p:cNvPr>
          <p:cNvPicPr>
            <a:picLocks noChangeAspect="1"/>
          </p:cNvPicPr>
          <p:nvPr/>
        </p:nvPicPr>
        <p:blipFill>
          <a:blip r:embed="rId3"/>
          <a:stretch>
            <a:fillRect/>
          </a:stretch>
        </p:blipFill>
        <p:spPr>
          <a:xfrm>
            <a:off x="4853671" y="1676400"/>
            <a:ext cx="3790950" cy="2438400"/>
          </a:xfrm>
          <a:prstGeom prst="rect">
            <a:avLst/>
          </a:prstGeom>
          <a:ln>
            <a:solidFill>
              <a:srgbClr val="C00000"/>
            </a:solidFill>
          </a:ln>
        </p:spPr>
      </p:pic>
    </p:spTree>
    <p:extLst>
      <p:ext uri="{BB962C8B-B14F-4D97-AF65-F5344CB8AC3E}">
        <p14:creationId xmlns:p14="http://schemas.microsoft.com/office/powerpoint/2010/main" val="31156452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FD4390-2EF7-40E4-B5B2-00460CD02498}"/>
              </a:ext>
            </a:extLst>
          </p:cNvPr>
          <p:cNvPicPr>
            <a:picLocks noChangeAspect="1"/>
          </p:cNvPicPr>
          <p:nvPr/>
        </p:nvPicPr>
        <p:blipFill>
          <a:blip r:embed="rId3"/>
          <a:stretch>
            <a:fillRect/>
          </a:stretch>
        </p:blipFill>
        <p:spPr>
          <a:xfrm>
            <a:off x="152400" y="-87087"/>
            <a:ext cx="3876675" cy="6183087"/>
          </a:xfrm>
          <a:prstGeom prst="rect">
            <a:avLst/>
          </a:prstGeom>
          <a:ln>
            <a:solidFill>
              <a:srgbClr val="00B050"/>
            </a:solidFill>
          </a:ln>
        </p:spPr>
      </p:pic>
      <p:pic>
        <p:nvPicPr>
          <p:cNvPr id="5" name="Picture 4">
            <a:extLst>
              <a:ext uri="{FF2B5EF4-FFF2-40B4-BE49-F238E27FC236}">
                <a16:creationId xmlns:a16="http://schemas.microsoft.com/office/drawing/2014/main" id="{D45E245C-E979-4E9D-85AB-147CD3039BE4}"/>
              </a:ext>
            </a:extLst>
          </p:cNvPr>
          <p:cNvPicPr>
            <a:picLocks noChangeAspect="1"/>
          </p:cNvPicPr>
          <p:nvPr/>
        </p:nvPicPr>
        <p:blipFill>
          <a:blip r:embed="rId4"/>
          <a:stretch>
            <a:fillRect/>
          </a:stretch>
        </p:blipFill>
        <p:spPr>
          <a:xfrm>
            <a:off x="4686302" y="688522"/>
            <a:ext cx="4305298" cy="3273878"/>
          </a:xfrm>
          <a:prstGeom prst="rect">
            <a:avLst/>
          </a:prstGeom>
          <a:ln>
            <a:solidFill>
              <a:srgbClr val="C00000"/>
            </a:solidFill>
          </a:ln>
        </p:spPr>
      </p:pic>
    </p:spTree>
    <p:extLst>
      <p:ext uri="{BB962C8B-B14F-4D97-AF65-F5344CB8AC3E}">
        <p14:creationId xmlns:p14="http://schemas.microsoft.com/office/powerpoint/2010/main" val="346702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609600" y="1524000"/>
            <a:ext cx="7448550" cy="2000250"/>
          </a:xfrm>
          <a:prstGeom prst="rect">
            <a:avLst/>
          </a:prstGeom>
          <a:noFill/>
          <a:ln w="9525">
            <a:noFill/>
            <a:miter lim="800000"/>
            <a:headEnd/>
            <a:tailEnd/>
          </a:ln>
          <a:effectLst/>
        </p:spPr>
      </p:pic>
      <p:sp>
        <p:nvSpPr>
          <p:cNvPr id="5" name="Rectangle 4"/>
          <p:cNvSpPr/>
          <p:nvPr/>
        </p:nvSpPr>
        <p:spPr>
          <a:xfrm>
            <a:off x="685800" y="3733800"/>
            <a:ext cx="7239000" cy="369332"/>
          </a:xfrm>
          <a:prstGeom prst="rect">
            <a:avLst/>
          </a:prstGeom>
        </p:spPr>
        <p:txBody>
          <a:bodyPr wrap="square">
            <a:spAutoFit/>
          </a:bodyPr>
          <a:lstStyle/>
          <a:p>
            <a:r>
              <a:rPr lang="en-US" dirty="0"/>
              <a:t>For </a:t>
            </a:r>
            <a:r>
              <a:rPr lang="en-US" dirty="0">
                <a:hlinkClick r:id="rId3"/>
              </a:rPr>
              <a:t>Core Java</a:t>
            </a:r>
            <a:r>
              <a:rPr lang="en-US" dirty="0"/>
              <a:t>, another popular programming language, it will be:</a:t>
            </a:r>
          </a:p>
        </p:txBody>
      </p:sp>
      <p:pic>
        <p:nvPicPr>
          <p:cNvPr id="1027" name="Picture 3"/>
          <p:cNvPicPr>
            <a:picLocks noChangeAspect="1" noChangeArrowheads="1"/>
          </p:cNvPicPr>
          <p:nvPr/>
        </p:nvPicPr>
        <p:blipFill>
          <a:blip r:embed="rId4"/>
          <a:srcRect/>
          <a:stretch>
            <a:fillRect/>
          </a:stretch>
        </p:blipFill>
        <p:spPr bwMode="auto">
          <a:xfrm>
            <a:off x="685800" y="4267200"/>
            <a:ext cx="7429500" cy="2200275"/>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E2998-BAE7-4F2F-8D9F-B9C03A3B7BD8}"/>
              </a:ext>
            </a:extLst>
          </p:cNvPr>
          <p:cNvPicPr>
            <a:picLocks noChangeAspect="1"/>
          </p:cNvPicPr>
          <p:nvPr/>
        </p:nvPicPr>
        <p:blipFill>
          <a:blip r:embed="rId2"/>
          <a:stretch>
            <a:fillRect/>
          </a:stretch>
        </p:blipFill>
        <p:spPr>
          <a:xfrm>
            <a:off x="239486" y="457200"/>
            <a:ext cx="4229100" cy="2819400"/>
          </a:xfrm>
          <a:prstGeom prst="rect">
            <a:avLst/>
          </a:prstGeom>
          <a:ln>
            <a:solidFill>
              <a:srgbClr val="00B050"/>
            </a:solidFill>
          </a:ln>
        </p:spPr>
      </p:pic>
      <p:pic>
        <p:nvPicPr>
          <p:cNvPr id="5" name="Picture 4">
            <a:extLst>
              <a:ext uri="{FF2B5EF4-FFF2-40B4-BE49-F238E27FC236}">
                <a16:creationId xmlns:a16="http://schemas.microsoft.com/office/drawing/2014/main" id="{55F4D3D6-A194-4F95-B007-2837C88817C8}"/>
              </a:ext>
            </a:extLst>
          </p:cNvPr>
          <p:cNvPicPr>
            <a:picLocks noChangeAspect="1"/>
          </p:cNvPicPr>
          <p:nvPr/>
        </p:nvPicPr>
        <p:blipFill>
          <a:blip r:embed="rId3"/>
          <a:stretch>
            <a:fillRect/>
          </a:stretch>
        </p:blipFill>
        <p:spPr>
          <a:xfrm>
            <a:off x="249011" y="2971800"/>
            <a:ext cx="4219575" cy="2466975"/>
          </a:xfrm>
          <a:prstGeom prst="rect">
            <a:avLst/>
          </a:prstGeom>
          <a:ln>
            <a:noFill/>
          </a:ln>
        </p:spPr>
      </p:pic>
      <p:pic>
        <p:nvPicPr>
          <p:cNvPr id="7" name="Picture 6">
            <a:extLst>
              <a:ext uri="{FF2B5EF4-FFF2-40B4-BE49-F238E27FC236}">
                <a16:creationId xmlns:a16="http://schemas.microsoft.com/office/drawing/2014/main" id="{ACB509F2-988F-4DB8-954D-D4423474FDF8}"/>
              </a:ext>
            </a:extLst>
          </p:cNvPr>
          <p:cNvPicPr>
            <a:picLocks noChangeAspect="1"/>
          </p:cNvPicPr>
          <p:nvPr/>
        </p:nvPicPr>
        <p:blipFill>
          <a:blip r:embed="rId4"/>
          <a:stretch>
            <a:fillRect/>
          </a:stretch>
        </p:blipFill>
        <p:spPr>
          <a:xfrm>
            <a:off x="4572000" y="1295400"/>
            <a:ext cx="4322989" cy="3352800"/>
          </a:xfrm>
          <a:prstGeom prst="rect">
            <a:avLst/>
          </a:prstGeom>
          <a:ln>
            <a:solidFill>
              <a:srgbClr val="C00000"/>
            </a:solidFill>
          </a:ln>
        </p:spPr>
      </p:pic>
    </p:spTree>
    <p:extLst>
      <p:ext uri="{BB962C8B-B14F-4D97-AF65-F5344CB8AC3E}">
        <p14:creationId xmlns:p14="http://schemas.microsoft.com/office/powerpoint/2010/main" val="17498234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845921-7E61-445F-8630-8032345E701A}"/>
              </a:ext>
            </a:extLst>
          </p:cNvPr>
          <p:cNvPicPr>
            <a:picLocks noChangeAspect="1"/>
          </p:cNvPicPr>
          <p:nvPr/>
        </p:nvPicPr>
        <p:blipFill>
          <a:blip r:embed="rId2"/>
          <a:stretch>
            <a:fillRect/>
          </a:stretch>
        </p:blipFill>
        <p:spPr>
          <a:xfrm>
            <a:off x="255814" y="151040"/>
            <a:ext cx="4305300" cy="3190875"/>
          </a:xfrm>
          <a:prstGeom prst="rect">
            <a:avLst/>
          </a:prstGeom>
          <a:ln>
            <a:solidFill>
              <a:srgbClr val="00B050"/>
            </a:solidFill>
          </a:ln>
        </p:spPr>
      </p:pic>
      <p:pic>
        <p:nvPicPr>
          <p:cNvPr id="5" name="Picture 4">
            <a:extLst>
              <a:ext uri="{FF2B5EF4-FFF2-40B4-BE49-F238E27FC236}">
                <a16:creationId xmlns:a16="http://schemas.microsoft.com/office/drawing/2014/main" id="{4358064C-2E89-4537-9FD8-991834500F13}"/>
              </a:ext>
            </a:extLst>
          </p:cNvPr>
          <p:cNvPicPr>
            <a:picLocks noChangeAspect="1"/>
          </p:cNvPicPr>
          <p:nvPr/>
        </p:nvPicPr>
        <p:blipFill>
          <a:blip r:embed="rId3"/>
          <a:stretch>
            <a:fillRect/>
          </a:stretch>
        </p:blipFill>
        <p:spPr>
          <a:xfrm>
            <a:off x="2386693" y="4049485"/>
            <a:ext cx="6419850" cy="1562100"/>
          </a:xfrm>
          <a:prstGeom prst="rect">
            <a:avLst/>
          </a:prstGeom>
          <a:ln>
            <a:solidFill>
              <a:srgbClr val="C00000"/>
            </a:solidFill>
          </a:ln>
        </p:spPr>
      </p:pic>
    </p:spTree>
    <p:extLst>
      <p:ext uri="{BB962C8B-B14F-4D97-AF65-F5344CB8AC3E}">
        <p14:creationId xmlns:p14="http://schemas.microsoft.com/office/powerpoint/2010/main" val="33950473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5277-53DE-43BD-925A-8F8EF8573E32}"/>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57C66145-59C3-4B98-86B3-75AC33735736}"/>
              </a:ext>
            </a:extLst>
          </p:cNvPr>
          <p:cNvSpPr>
            <a:spLocks noGrp="1"/>
          </p:cNvSpPr>
          <p:nvPr>
            <p:ph idx="1"/>
          </p:nvPr>
        </p:nvSpPr>
        <p:spPr/>
        <p:txBody>
          <a:bodyPr>
            <a:normAutofit lnSpcReduction="10000"/>
          </a:bodyPr>
          <a:lstStyle/>
          <a:p>
            <a:r>
              <a:rPr lang="en-US" dirty="0">
                <a:solidFill>
                  <a:srgbClr val="FF0000"/>
                </a:solidFill>
              </a:rPr>
              <a:t>#Creating a Dictionary</a:t>
            </a:r>
          </a:p>
          <a:p>
            <a:pPr marL="0" indent="0">
              <a:buNone/>
            </a:pPr>
            <a:r>
              <a:rPr lang="en-US" dirty="0" err="1"/>
              <a:t>dict</a:t>
            </a:r>
            <a:r>
              <a:rPr lang="en-US" dirty="0"/>
              <a:t>={1:"Python",2:"Is",3:"Powerful"}</a:t>
            </a:r>
          </a:p>
          <a:p>
            <a:pPr marL="0" indent="0">
              <a:buNone/>
            </a:pPr>
            <a:r>
              <a:rPr lang="en-US" dirty="0"/>
              <a:t>print("\n Created Dictionary is:")</a:t>
            </a:r>
          </a:p>
          <a:p>
            <a:pPr marL="0" indent="0">
              <a:buNone/>
            </a:pPr>
            <a:r>
              <a:rPr lang="en-US" dirty="0"/>
              <a:t>print(</a:t>
            </a:r>
            <a:r>
              <a:rPr lang="en-US" dirty="0" err="1"/>
              <a:t>dict</a:t>
            </a:r>
            <a:r>
              <a:rPr lang="en-US" dirty="0"/>
              <a:t>)</a:t>
            </a:r>
          </a:p>
          <a:p>
            <a:r>
              <a:rPr lang="en-US" dirty="0">
                <a:solidFill>
                  <a:srgbClr val="FF0000"/>
                </a:solidFill>
              </a:rPr>
              <a:t>#Deleting a key value</a:t>
            </a:r>
          </a:p>
          <a:p>
            <a:pPr marL="0" indent="0">
              <a:buNone/>
            </a:pPr>
            <a:r>
              <a:rPr lang="en-US" dirty="0"/>
              <a:t>del </a:t>
            </a:r>
            <a:r>
              <a:rPr lang="en-US" dirty="0" err="1"/>
              <a:t>dict</a:t>
            </a:r>
            <a:r>
              <a:rPr lang="en-US" dirty="0"/>
              <a:t>[2]</a:t>
            </a:r>
          </a:p>
          <a:p>
            <a:pPr marL="0" indent="0">
              <a:buNone/>
            </a:pPr>
            <a:r>
              <a:rPr lang="en-US" dirty="0"/>
              <a:t>print("\n Updated Dictionary is:")</a:t>
            </a:r>
          </a:p>
          <a:p>
            <a:pPr marL="0" indent="0">
              <a:buNone/>
            </a:pPr>
            <a:r>
              <a:rPr lang="en-US" dirty="0"/>
              <a:t>print(</a:t>
            </a:r>
            <a:r>
              <a:rPr lang="en-US" dirty="0" err="1"/>
              <a:t>dict</a:t>
            </a:r>
            <a:r>
              <a:rPr lang="en-US" dirty="0"/>
              <a:t>)</a:t>
            </a:r>
          </a:p>
          <a:p>
            <a:endParaRPr lang="en-US" dirty="0"/>
          </a:p>
          <a:p>
            <a:endParaRPr lang="en-IN" dirty="0"/>
          </a:p>
        </p:txBody>
      </p:sp>
    </p:spTree>
    <p:extLst>
      <p:ext uri="{BB962C8B-B14F-4D97-AF65-F5344CB8AC3E}">
        <p14:creationId xmlns:p14="http://schemas.microsoft.com/office/powerpoint/2010/main" val="19687218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a:t>
            </a:r>
          </a:p>
        </p:txBody>
      </p:sp>
      <p:sp>
        <p:nvSpPr>
          <p:cNvPr id="3" name="Content Placeholder 2"/>
          <p:cNvSpPr>
            <a:spLocks noGrp="1"/>
          </p:cNvSpPr>
          <p:nvPr>
            <p:ph idx="1"/>
          </p:nvPr>
        </p:nvSpPr>
        <p:spPr/>
        <p:txBody>
          <a:bodyPr/>
          <a:lstStyle/>
          <a:p>
            <a:pPr algn="just"/>
            <a:r>
              <a:rPr lang="en-US" dirty="0"/>
              <a:t>Boolean type provides two built-in values, True and False. These values are used to determine the given statement true or false. It denotes by the class </a:t>
            </a:r>
            <a:r>
              <a:rPr lang="en-US" dirty="0" err="1"/>
              <a:t>bool</a:t>
            </a:r>
            <a:r>
              <a:rPr lang="en-US" dirty="0"/>
              <a:t>. </a:t>
            </a:r>
          </a:p>
          <a:p>
            <a:pPr algn="just"/>
            <a:r>
              <a:rPr lang="en-US" dirty="0"/>
              <a:t>True can be represented by any non-zero value or 'T' whereas false can be represented by the 0 or 'F'. Consider the following example.</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r>
              <a:rPr lang="en-US" dirty="0"/>
              <a:t># Python program to check the </a:t>
            </a:r>
            <a:r>
              <a:rPr lang="en-US" dirty="0" err="1"/>
              <a:t>boolean</a:t>
            </a:r>
            <a:r>
              <a:rPr lang="en-US" dirty="0"/>
              <a:t> type  </a:t>
            </a:r>
          </a:p>
          <a:p>
            <a:pPr>
              <a:buNone/>
            </a:pPr>
            <a:r>
              <a:rPr lang="en-US" b="1" dirty="0"/>
              <a:t>print</a:t>
            </a:r>
            <a:r>
              <a:rPr lang="en-US" dirty="0"/>
              <a:t>(type(True))  </a:t>
            </a:r>
          </a:p>
          <a:p>
            <a:pPr>
              <a:buNone/>
            </a:pPr>
            <a:r>
              <a:rPr lang="en-US" b="1" dirty="0"/>
              <a:t>print</a:t>
            </a:r>
            <a:r>
              <a:rPr lang="en-US" dirty="0"/>
              <a:t>(type(False))  </a:t>
            </a:r>
          </a:p>
          <a:p>
            <a:pPr>
              <a:buNone/>
            </a:pPr>
            <a:r>
              <a:rPr lang="en-US" b="1" dirty="0"/>
              <a:t>print</a:t>
            </a:r>
            <a:r>
              <a:rPr lang="en-US" dirty="0"/>
              <a:t>(false)  </a:t>
            </a:r>
          </a:p>
          <a:p>
            <a:r>
              <a:rPr lang="en-US" b="1" dirty="0"/>
              <a:t>Output:</a:t>
            </a:r>
            <a:endParaRPr lang="en-US" dirty="0"/>
          </a:p>
          <a:p>
            <a:pPr>
              <a:buNone/>
            </a:pPr>
            <a:r>
              <a:rPr lang="en-US" dirty="0"/>
              <a:t>&lt;class '</a:t>
            </a:r>
            <a:r>
              <a:rPr lang="en-US" dirty="0" err="1"/>
              <a:t>bool</a:t>
            </a:r>
            <a:r>
              <a:rPr lang="en-US" dirty="0"/>
              <a:t>'&gt;</a:t>
            </a:r>
          </a:p>
          <a:p>
            <a:pPr>
              <a:buNone/>
            </a:pPr>
            <a:r>
              <a:rPr lang="en-US" dirty="0"/>
              <a:t> &lt;class '</a:t>
            </a:r>
            <a:r>
              <a:rPr lang="en-US" dirty="0" err="1"/>
              <a:t>bool</a:t>
            </a:r>
            <a:r>
              <a:rPr lang="en-US" dirty="0"/>
              <a:t>'&gt; </a:t>
            </a:r>
          </a:p>
          <a:p>
            <a:pPr>
              <a:buNone/>
            </a:pPr>
            <a:r>
              <a:rPr lang="en-US" dirty="0" err="1"/>
              <a:t>NameError</a:t>
            </a:r>
            <a:r>
              <a:rPr lang="en-US" dirty="0"/>
              <a:t>: name 'false' is not defined</a:t>
            </a:r>
          </a:p>
          <a:p>
            <a:endParaRPr 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4D18-D6C6-4DDC-B780-A888CA03C475}"/>
              </a:ext>
            </a:extLst>
          </p:cNvPr>
          <p:cNvSpPr>
            <a:spLocks noGrp="1"/>
          </p:cNvSpPr>
          <p:nvPr>
            <p:ph type="title"/>
          </p:nvPr>
        </p:nvSpPr>
        <p:spPr>
          <a:xfrm>
            <a:off x="457200" y="274638"/>
            <a:ext cx="8229600" cy="715962"/>
          </a:xfrm>
        </p:spPr>
        <p:txBody>
          <a:bodyPr>
            <a:normAutofit fontScale="90000"/>
          </a:bodyPr>
          <a:lstStyle/>
          <a:p>
            <a:br>
              <a:rPr lang="en-US" dirty="0"/>
            </a:br>
            <a:r>
              <a:rPr lang="en-US" dirty="0">
                <a:solidFill>
                  <a:srgbClr val="0070C0"/>
                </a:solidFill>
              </a:rPr>
              <a:t>Boolean </a:t>
            </a:r>
            <a:br>
              <a:rPr lang="en-US" dirty="0">
                <a:solidFill>
                  <a:srgbClr val="0070C0"/>
                </a:solidFill>
              </a:rPr>
            </a:br>
            <a:endParaRPr lang="en-IN" dirty="0">
              <a:solidFill>
                <a:srgbClr val="0070C0"/>
              </a:solidFill>
            </a:endParaRPr>
          </a:p>
        </p:txBody>
      </p:sp>
      <p:sp>
        <p:nvSpPr>
          <p:cNvPr id="3" name="Content Placeholder 2">
            <a:extLst>
              <a:ext uri="{FF2B5EF4-FFF2-40B4-BE49-F238E27FC236}">
                <a16:creationId xmlns:a16="http://schemas.microsoft.com/office/drawing/2014/main" id="{EEE47037-34F7-4D33-BC01-A0D2134E3A5A}"/>
              </a:ext>
            </a:extLst>
          </p:cNvPr>
          <p:cNvSpPr>
            <a:spLocks noGrp="1"/>
          </p:cNvSpPr>
          <p:nvPr>
            <p:ph idx="1"/>
          </p:nvPr>
        </p:nvSpPr>
        <p:spPr>
          <a:xfrm>
            <a:off x="457200" y="838200"/>
            <a:ext cx="8229600" cy="5867400"/>
          </a:xfrm>
          <a:ln>
            <a:solidFill>
              <a:srgbClr val="00B050"/>
            </a:solidFill>
          </a:ln>
        </p:spPr>
        <p:txBody>
          <a:bodyPr>
            <a:normAutofit lnSpcReduction="10000"/>
          </a:bodyPr>
          <a:lstStyle/>
          <a:p>
            <a:r>
              <a:rPr lang="en-US" sz="2800" dirty="0"/>
              <a:t>The Boolean data type has two built-in values </a:t>
            </a:r>
            <a:r>
              <a:rPr lang="en-US" sz="2800" dirty="0">
                <a:solidFill>
                  <a:srgbClr val="C00000"/>
                </a:solidFill>
              </a:rPr>
              <a:t>True or False</a:t>
            </a:r>
            <a:r>
              <a:rPr lang="en-US" sz="2800" dirty="0"/>
              <a:t>. </a:t>
            </a:r>
          </a:p>
          <a:p>
            <a:r>
              <a:rPr lang="en-US" sz="2800" dirty="0"/>
              <a:t> It is denoted by the class bool. </a:t>
            </a:r>
          </a:p>
          <a:p>
            <a:r>
              <a:rPr lang="en-US" sz="2800" dirty="0"/>
              <a:t>Note – True and False with capital ‘T’ and ‘F’ are valid </a:t>
            </a:r>
            <a:r>
              <a:rPr lang="en-US" sz="2800" dirty="0" err="1"/>
              <a:t>boolean</a:t>
            </a:r>
            <a:r>
              <a:rPr lang="en-US" sz="2800" dirty="0"/>
              <a:t> values. </a:t>
            </a:r>
          </a:p>
          <a:p>
            <a:pPr marL="0" indent="0">
              <a:buNone/>
            </a:pPr>
            <a:r>
              <a:rPr lang="en-US" sz="2800" dirty="0">
                <a:solidFill>
                  <a:srgbClr val="00B050"/>
                </a:solidFill>
              </a:rPr>
              <a:t># Python program to demonstrate Boolean type  </a:t>
            </a:r>
            <a:r>
              <a:rPr lang="en-US" sz="2800" dirty="0">
                <a:solidFill>
                  <a:srgbClr val="C00000"/>
                </a:solidFill>
              </a:rPr>
              <a:t>print(type(True))  </a:t>
            </a:r>
          </a:p>
          <a:p>
            <a:pPr marL="0" indent="0">
              <a:buNone/>
            </a:pPr>
            <a:r>
              <a:rPr lang="en-US" sz="2800" dirty="0">
                <a:solidFill>
                  <a:srgbClr val="C00000"/>
                </a:solidFill>
              </a:rPr>
              <a:t>print(type(False))  </a:t>
            </a:r>
          </a:p>
          <a:p>
            <a:pPr marL="0" indent="0">
              <a:buNone/>
            </a:pPr>
            <a:r>
              <a:rPr lang="en-US" sz="2800" dirty="0">
                <a:solidFill>
                  <a:srgbClr val="C00000"/>
                </a:solidFill>
              </a:rPr>
              <a:t>print(type(true))  </a:t>
            </a:r>
          </a:p>
          <a:p>
            <a:pPr marL="0" indent="0">
              <a:buNone/>
            </a:pPr>
            <a:r>
              <a:rPr lang="en-US" sz="2800" dirty="0">
                <a:solidFill>
                  <a:srgbClr val="00B050"/>
                </a:solidFill>
              </a:rPr>
              <a:t>Output:</a:t>
            </a:r>
          </a:p>
          <a:p>
            <a:pPr marL="0" indent="0">
              <a:buNone/>
            </a:pPr>
            <a:r>
              <a:rPr lang="en-US" sz="2800" dirty="0">
                <a:solidFill>
                  <a:srgbClr val="0070C0"/>
                </a:solidFill>
              </a:rPr>
              <a:t>&lt;class 'bool’&gt;</a:t>
            </a:r>
          </a:p>
          <a:p>
            <a:pPr marL="0" indent="0">
              <a:buNone/>
            </a:pPr>
            <a:r>
              <a:rPr lang="en-US" sz="2800" dirty="0">
                <a:solidFill>
                  <a:srgbClr val="0070C0"/>
                </a:solidFill>
              </a:rPr>
              <a:t>&lt;class 'bool’&gt;</a:t>
            </a:r>
          </a:p>
          <a:p>
            <a:pPr marL="0" indent="0">
              <a:buNone/>
            </a:pPr>
            <a:r>
              <a:rPr lang="en-US" sz="2800" dirty="0" err="1">
                <a:solidFill>
                  <a:srgbClr val="0070C0"/>
                </a:solidFill>
              </a:rPr>
              <a:t>NameError</a:t>
            </a:r>
            <a:r>
              <a:rPr lang="en-US" sz="2800" dirty="0">
                <a:solidFill>
                  <a:srgbClr val="0070C0"/>
                </a:solidFill>
              </a:rPr>
              <a:t>: name 'false' is not defined</a:t>
            </a:r>
          </a:p>
          <a:p>
            <a:pPr marL="0" indent="0">
              <a:buNone/>
            </a:pPr>
            <a:endParaRPr lang="en-US" sz="2800" dirty="0">
              <a:solidFill>
                <a:srgbClr val="00B050"/>
              </a:solidFill>
            </a:endParaRPr>
          </a:p>
          <a:p>
            <a:pPr marL="0" indent="0">
              <a:buNone/>
            </a:pPr>
            <a:endParaRPr lang="en-US" sz="2800" dirty="0">
              <a:solidFill>
                <a:srgbClr val="C00000"/>
              </a:solidFill>
            </a:endParaRPr>
          </a:p>
          <a:p>
            <a:pPr marL="0" indent="0">
              <a:buNone/>
            </a:pPr>
            <a:endParaRPr lang="en-IN" sz="2800" dirty="0"/>
          </a:p>
        </p:txBody>
      </p:sp>
    </p:spTree>
    <p:extLst>
      <p:ext uri="{BB962C8B-B14F-4D97-AF65-F5344CB8AC3E}">
        <p14:creationId xmlns:p14="http://schemas.microsoft.com/office/powerpoint/2010/main" val="15059981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Set</a:t>
            </a:r>
          </a:p>
        </p:txBody>
      </p:sp>
      <p:sp>
        <p:nvSpPr>
          <p:cNvPr id="3" name="Content Placeholder 2"/>
          <p:cNvSpPr>
            <a:spLocks noGrp="1"/>
          </p:cNvSpPr>
          <p:nvPr>
            <p:ph idx="1"/>
          </p:nvPr>
        </p:nvSpPr>
        <p:spPr/>
        <p:txBody>
          <a:bodyPr>
            <a:normAutofit/>
          </a:bodyPr>
          <a:lstStyle/>
          <a:p>
            <a:pPr algn="just"/>
            <a:r>
              <a:rPr lang="en-US" sz="2800" dirty="0"/>
              <a:t>Python Set is the unordered collection of the data type. It is </a:t>
            </a:r>
            <a:r>
              <a:rPr lang="en-US" sz="2800" dirty="0" err="1"/>
              <a:t>iterable</a:t>
            </a:r>
            <a:r>
              <a:rPr lang="en-US" sz="2800" dirty="0"/>
              <a:t>, mutable(can modify after creation), and has unique elements. In set, the order of the elements is undefined; it may return the changed sequence of the element. </a:t>
            </a:r>
          </a:p>
          <a:p>
            <a:pPr algn="just"/>
            <a:r>
              <a:rPr lang="en-US" sz="2800" dirty="0"/>
              <a:t>The set is created by using a built-in function </a:t>
            </a:r>
            <a:r>
              <a:rPr lang="en-US" sz="2800" b="1" dirty="0"/>
              <a:t>set(),</a:t>
            </a:r>
            <a:r>
              <a:rPr lang="en-US" sz="2800" dirty="0"/>
              <a:t> or a sequence of elements is passed in the curly braces and separated by the comma. It can contain various types of values. Consider the following example.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endParaRPr lang="en-US" dirty="0"/>
          </a:p>
        </p:txBody>
      </p:sp>
      <p:sp>
        <p:nvSpPr>
          <p:cNvPr id="3" name="Content Placeholder 2"/>
          <p:cNvSpPr>
            <a:spLocks noGrp="1"/>
          </p:cNvSpPr>
          <p:nvPr>
            <p:ph idx="1"/>
          </p:nvPr>
        </p:nvSpPr>
        <p:spPr>
          <a:xfrm>
            <a:off x="457200" y="1447800"/>
            <a:ext cx="8229600" cy="4678363"/>
          </a:xfrm>
        </p:spPr>
        <p:txBody>
          <a:bodyPr>
            <a:normAutofit fontScale="55000" lnSpcReduction="20000"/>
          </a:bodyPr>
          <a:lstStyle/>
          <a:p>
            <a:pPr>
              <a:buNone/>
            </a:pPr>
            <a:r>
              <a:rPr lang="en-US" dirty="0"/>
              <a:t># Creating Empty set  </a:t>
            </a:r>
          </a:p>
          <a:p>
            <a:pPr>
              <a:buNone/>
            </a:pPr>
            <a:r>
              <a:rPr lang="en-US" dirty="0"/>
              <a:t>set1 = set()  </a:t>
            </a:r>
          </a:p>
          <a:p>
            <a:pPr>
              <a:buNone/>
            </a:pPr>
            <a:r>
              <a:rPr lang="en-US" dirty="0"/>
              <a:t>  </a:t>
            </a:r>
          </a:p>
          <a:p>
            <a:pPr>
              <a:buNone/>
            </a:pPr>
            <a:r>
              <a:rPr lang="en-US" dirty="0"/>
              <a:t>set2 = {'James', 2, 3,'Python'}  </a:t>
            </a:r>
          </a:p>
          <a:p>
            <a:pPr>
              <a:buNone/>
            </a:pPr>
            <a:r>
              <a:rPr lang="en-US" dirty="0"/>
              <a:t>  </a:t>
            </a:r>
          </a:p>
          <a:p>
            <a:pPr>
              <a:buNone/>
            </a:pPr>
            <a:r>
              <a:rPr lang="en-US" dirty="0"/>
              <a:t>#Printing Set value  </a:t>
            </a:r>
          </a:p>
          <a:p>
            <a:pPr>
              <a:buNone/>
            </a:pPr>
            <a:r>
              <a:rPr lang="en-US" b="1" dirty="0"/>
              <a:t>print</a:t>
            </a:r>
            <a:r>
              <a:rPr lang="en-US" dirty="0"/>
              <a:t>(set2)  </a:t>
            </a:r>
          </a:p>
          <a:p>
            <a:pPr>
              <a:buNone/>
            </a:pPr>
            <a:r>
              <a:rPr lang="en-US" dirty="0"/>
              <a:t>  </a:t>
            </a:r>
          </a:p>
          <a:p>
            <a:pPr>
              <a:buNone/>
            </a:pPr>
            <a:r>
              <a:rPr lang="en-US" dirty="0"/>
              <a:t># Adding element to the set  </a:t>
            </a:r>
          </a:p>
          <a:p>
            <a:pPr>
              <a:buNone/>
            </a:pPr>
            <a:r>
              <a:rPr lang="en-US" dirty="0"/>
              <a:t>  </a:t>
            </a:r>
          </a:p>
          <a:p>
            <a:pPr>
              <a:buNone/>
            </a:pPr>
            <a:r>
              <a:rPr lang="en-US" dirty="0"/>
              <a:t>set2.add(10)  </a:t>
            </a:r>
          </a:p>
          <a:p>
            <a:pPr>
              <a:buNone/>
            </a:pPr>
            <a:r>
              <a:rPr lang="en-US" b="1" dirty="0"/>
              <a:t>print</a:t>
            </a:r>
            <a:r>
              <a:rPr lang="en-US" dirty="0"/>
              <a:t>(set2)  </a:t>
            </a:r>
          </a:p>
          <a:p>
            <a:pPr>
              <a:buNone/>
            </a:pPr>
            <a:r>
              <a:rPr lang="en-US" dirty="0"/>
              <a:t>  </a:t>
            </a:r>
          </a:p>
          <a:p>
            <a:pPr>
              <a:buNone/>
            </a:pPr>
            <a:r>
              <a:rPr lang="en-US" dirty="0"/>
              <a:t>#Removing element from the set  </a:t>
            </a:r>
          </a:p>
          <a:p>
            <a:pPr>
              <a:buNone/>
            </a:pPr>
            <a:r>
              <a:rPr lang="en-US" dirty="0"/>
              <a:t>set2.remove(2)  </a:t>
            </a:r>
          </a:p>
          <a:p>
            <a:pPr>
              <a:buNone/>
            </a:pPr>
            <a:r>
              <a:rPr lang="en-US" b="1" dirty="0"/>
              <a:t>print</a:t>
            </a:r>
            <a:r>
              <a:rPr lang="en-US" dirty="0"/>
              <a:t>(set2) </a:t>
            </a:r>
          </a:p>
          <a:p>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Output:</a:t>
            </a:r>
            <a:endParaRPr lang="en-US" dirty="0"/>
          </a:p>
          <a:p>
            <a:pPr>
              <a:buNone/>
            </a:pPr>
            <a:r>
              <a:rPr lang="en-US" dirty="0"/>
              <a:t>{3, 'Python', 'James', 2}</a:t>
            </a:r>
          </a:p>
          <a:p>
            <a:pPr>
              <a:buNone/>
            </a:pPr>
            <a:r>
              <a:rPr lang="en-US" dirty="0"/>
              <a:t> {'Python', 'James', 3, 2, 10} </a:t>
            </a:r>
          </a:p>
          <a:p>
            <a:pPr>
              <a:buNone/>
            </a:pPr>
            <a:r>
              <a:rPr lang="en-US" dirty="0"/>
              <a:t>{'Python', 'James', 3, 10}</a:t>
            </a:r>
          </a:p>
          <a:p>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3493-8438-49BA-AD18-E8E7044107DE}"/>
              </a:ext>
            </a:extLst>
          </p:cNvPr>
          <p:cNvSpPr>
            <a:spLocks noGrp="1"/>
          </p:cNvSpPr>
          <p:nvPr>
            <p:ph type="title"/>
          </p:nvPr>
        </p:nvSpPr>
        <p:spPr>
          <a:xfrm>
            <a:off x="457200" y="187552"/>
            <a:ext cx="8229600" cy="422048"/>
          </a:xfrm>
        </p:spPr>
        <p:txBody>
          <a:bodyPr>
            <a:normAutofit fontScale="90000"/>
          </a:bodyPr>
          <a:lstStyle/>
          <a:p>
            <a:r>
              <a:rPr lang="en-IN" dirty="0">
                <a:solidFill>
                  <a:srgbClr val="0070C0"/>
                </a:solidFill>
              </a:rPr>
              <a:t>Set </a:t>
            </a:r>
          </a:p>
        </p:txBody>
      </p:sp>
      <p:sp>
        <p:nvSpPr>
          <p:cNvPr id="3" name="Content Placeholder 2">
            <a:extLst>
              <a:ext uri="{FF2B5EF4-FFF2-40B4-BE49-F238E27FC236}">
                <a16:creationId xmlns:a16="http://schemas.microsoft.com/office/drawing/2014/main" id="{A94B13FF-44F1-415A-A379-A200E956C992}"/>
              </a:ext>
            </a:extLst>
          </p:cNvPr>
          <p:cNvSpPr>
            <a:spLocks noGrp="1"/>
          </p:cNvSpPr>
          <p:nvPr>
            <p:ph idx="1"/>
          </p:nvPr>
        </p:nvSpPr>
        <p:spPr>
          <a:xfrm>
            <a:off x="228600" y="609600"/>
            <a:ext cx="8773886" cy="6060848"/>
          </a:xfrm>
          <a:ln>
            <a:solidFill>
              <a:srgbClr val="00B050"/>
            </a:solidFill>
          </a:ln>
        </p:spPr>
        <p:txBody>
          <a:bodyPr/>
          <a:lstStyle/>
          <a:p>
            <a:pPr algn="just"/>
            <a:r>
              <a:rPr lang="en-US" sz="2800" dirty="0"/>
              <a:t>The Set is an unordered collection of unique data items.</a:t>
            </a:r>
          </a:p>
          <a:p>
            <a:pPr algn="just"/>
            <a:r>
              <a:rPr lang="en-US" sz="2800" dirty="0"/>
              <a:t>Items in a set are not ordered, separated by comma and enclosed inside { } braces. </a:t>
            </a:r>
          </a:p>
          <a:p>
            <a:pPr algn="just"/>
            <a:r>
              <a:rPr lang="en-US" sz="2800" dirty="0"/>
              <a:t>Sets are helpful in performing operations like union and intersection.</a:t>
            </a:r>
          </a:p>
          <a:p>
            <a:pPr algn="just"/>
            <a:r>
              <a:rPr lang="en-US" sz="2800" dirty="0"/>
              <a:t> The major advantage of using a set, as opposed to a list, is that it has a highly optimized method for checking whether a specific element is contained in the set.</a:t>
            </a:r>
          </a:p>
          <a:p>
            <a:pPr marL="0" indent="0" algn="just">
              <a:buNone/>
            </a:pPr>
            <a:endParaRPr lang="en-IN" dirty="0"/>
          </a:p>
        </p:txBody>
      </p:sp>
      <p:pic>
        <p:nvPicPr>
          <p:cNvPr id="4" name="Picture 3">
            <a:extLst>
              <a:ext uri="{FF2B5EF4-FFF2-40B4-BE49-F238E27FC236}">
                <a16:creationId xmlns:a16="http://schemas.microsoft.com/office/drawing/2014/main" id="{7A3757EF-5679-4FB3-B131-BF912130A1B3}"/>
              </a:ext>
            </a:extLst>
          </p:cNvPr>
          <p:cNvPicPr>
            <a:picLocks noChangeAspect="1"/>
          </p:cNvPicPr>
          <p:nvPr/>
        </p:nvPicPr>
        <p:blipFill>
          <a:blip r:embed="rId2"/>
          <a:stretch>
            <a:fillRect/>
          </a:stretch>
        </p:blipFill>
        <p:spPr>
          <a:xfrm>
            <a:off x="1143000" y="4657952"/>
            <a:ext cx="6038850" cy="2143125"/>
          </a:xfrm>
          <a:prstGeom prst="rect">
            <a:avLst/>
          </a:prstGeom>
          <a:ln>
            <a:solidFill>
              <a:srgbClr val="00B050"/>
            </a:solidFill>
          </a:ln>
        </p:spPr>
      </p:pic>
    </p:spTree>
    <p:extLst>
      <p:ext uri="{BB962C8B-B14F-4D97-AF65-F5344CB8AC3E}">
        <p14:creationId xmlns:p14="http://schemas.microsoft.com/office/powerpoint/2010/main" val="986164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1"/>
            <a:ext cx="8229600" cy="1143000"/>
          </a:xfrm>
        </p:spPr>
        <p:txBody>
          <a:bodyPr/>
          <a:lstStyle/>
          <a:p>
            <a:r>
              <a:rPr lang="en-US" dirty="0"/>
              <a:t>And in Python,</a:t>
            </a:r>
          </a:p>
          <a:p>
            <a:pPr>
              <a:buNone/>
            </a:pPr>
            <a:endParaRPr lang="en-US" dirty="0"/>
          </a:p>
        </p:txBody>
      </p:sp>
      <p:pic>
        <p:nvPicPr>
          <p:cNvPr id="2051" name="Picture 3"/>
          <p:cNvPicPr>
            <a:picLocks noChangeAspect="1" noChangeArrowheads="1"/>
          </p:cNvPicPr>
          <p:nvPr/>
        </p:nvPicPr>
        <p:blipFill>
          <a:blip r:embed="rId2"/>
          <a:srcRect/>
          <a:stretch>
            <a:fillRect/>
          </a:stretch>
        </p:blipFill>
        <p:spPr bwMode="auto">
          <a:xfrm>
            <a:off x="685800" y="2362200"/>
            <a:ext cx="7448550" cy="990600"/>
          </a:xfrm>
          <a:prstGeom prst="rect">
            <a:avLst/>
          </a:prstGeom>
          <a:noFill/>
          <a:ln w="9525">
            <a:noFill/>
            <a:miter lim="800000"/>
            <a:headEnd/>
            <a:tailEnd/>
          </a:ln>
          <a:effectLst/>
        </p:spPr>
      </p:pic>
      <p:sp>
        <p:nvSpPr>
          <p:cNvPr id="2053" name="Rectangle 5"/>
          <p:cNvSpPr>
            <a:spLocks noChangeArrowheads="1"/>
          </p:cNvSpPr>
          <p:nvPr/>
        </p:nvSpPr>
        <p:spPr bwMode="auto">
          <a:xfrm>
            <a:off x="762000" y="3581400"/>
            <a:ext cx="7652307" cy="2677656"/>
          </a:xfrm>
          <a:prstGeom prst="rect">
            <a:avLst/>
          </a:prstGeom>
          <a:solidFill>
            <a:srgbClr val="F9F2F4"/>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That's all it will take.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No file importing, no curly braces, no semicolons and just one line.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It's really not necessary to understand that code piece right now. It was just meant to demonstrate you that how Python can be a programmer's relief.</a:t>
            </a:r>
            <a:endParaRPr kumimoji="0" lang="en-US" sz="1400" b="0" i="0" u="none" strike="noStrike" cap="none" normalizeH="0" baseline="0" dirty="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Another thing that can be noticed in above code is, in the case of C++ and Java user can only type any </a:t>
            </a:r>
            <a:r>
              <a:rPr kumimoji="0" lang="en-US" sz="1400" b="0" i="0" u="none" strike="noStrike" cap="none" normalizeH="0" baseline="0" dirty="0">
                <a:ln>
                  <a:noFill/>
                </a:ln>
                <a:effectLst/>
                <a:latin typeface="Courier New" pitchFamily="49" charset="0"/>
                <a:cs typeface="Courier New" pitchFamily="49" charset="0"/>
              </a:rPr>
              <a:t>integer</a:t>
            </a:r>
            <a:r>
              <a:rPr kumimoji="0" lang="en-US" sz="1400" b="0" i="0" u="none" strike="noStrike" cap="none" normalizeH="0" baseline="0" dirty="0">
                <a:ln>
                  <a:noFill/>
                </a:ln>
                <a:effectLst/>
                <a:latin typeface="noto sans"/>
                <a:cs typeface="Arial" pitchFamily="34" charset="0"/>
              </a:rPr>
              <a:t> as the input to variable </a:t>
            </a:r>
            <a:r>
              <a:rPr kumimoji="0" lang="en-US" sz="1400" b="0" i="0" u="none" strike="noStrike" cap="none" normalizeH="0" baseline="0" dirty="0">
                <a:ln>
                  <a:noFill/>
                </a:ln>
                <a:effectLst/>
                <a:latin typeface="Courier New" pitchFamily="49" charset="0"/>
                <a:cs typeface="Courier New" pitchFamily="49" charset="0"/>
              </a:rPr>
              <a:t>x</a:t>
            </a:r>
            <a:r>
              <a:rPr kumimoji="0" lang="en-US" sz="1400" b="0" i="0" u="none" strike="noStrike" cap="none" normalizeH="0" baseline="0" dirty="0">
                <a:ln>
                  <a:noFill/>
                </a:ln>
                <a:effectLst/>
                <a:latin typeface="noto sans"/>
                <a:cs typeface="Arial"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because we have declared value </a:t>
            </a:r>
            <a:r>
              <a:rPr kumimoji="0" lang="en-US" sz="1400" b="0" i="0" u="none" strike="noStrike" cap="none" normalizeH="0" baseline="0" dirty="0">
                <a:ln>
                  <a:noFill/>
                </a:ln>
                <a:effectLst/>
                <a:latin typeface="Courier New" pitchFamily="49" charset="0"/>
                <a:cs typeface="Courier New" pitchFamily="49" charset="0"/>
              </a:rPr>
              <a:t>x</a:t>
            </a:r>
            <a:r>
              <a:rPr kumimoji="0" lang="en-US" sz="1400" b="0" i="0" u="none" strike="noStrike" cap="none" normalizeH="0" baseline="0" dirty="0">
                <a:ln>
                  <a:noFill/>
                </a:ln>
                <a:effectLst/>
                <a:latin typeface="noto sans"/>
                <a:cs typeface="Arial" pitchFamily="34" charset="0"/>
              </a:rPr>
              <a:t> as an integer by specifying the code: </a:t>
            </a:r>
            <a:r>
              <a:rPr kumimoji="0" lang="en-US" sz="1400" b="0" i="0" u="none" strike="noStrike" cap="none" normalizeH="0" baseline="0" dirty="0" err="1">
                <a:ln>
                  <a:noFill/>
                </a:ln>
                <a:effectLst/>
                <a:latin typeface="Courier New" pitchFamily="49" charset="0"/>
                <a:cs typeface="Courier New" pitchFamily="49" charset="0"/>
              </a:rPr>
              <a:t>int</a:t>
            </a:r>
            <a:r>
              <a:rPr kumimoji="0" lang="en-US" sz="1400" b="0" i="0" u="none" strike="noStrike" cap="none" normalizeH="0" baseline="0" dirty="0">
                <a:ln>
                  <a:noFill/>
                </a:ln>
                <a:effectLst/>
                <a:latin typeface="Courier New" pitchFamily="49" charset="0"/>
                <a:cs typeface="Courier New" pitchFamily="49" charset="0"/>
              </a:rPr>
              <a:t> x;</a:t>
            </a:r>
            <a:r>
              <a:rPr kumimoji="0" lang="en-US" sz="1400" b="0" i="0" u="none" strike="noStrike" cap="none" normalizeH="0" baseline="0" dirty="0">
                <a:ln>
                  <a:noFill/>
                </a:ln>
                <a:effectLst/>
                <a:latin typeface="noto sans"/>
                <a:cs typeface="Arial" pitchFamily="34" charset="0"/>
              </a:rPr>
              <a:t>. In case of Python,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effectLst/>
                <a:latin typeface="noto sans"/>
                <a:cs typeface="Arial" pitchFamily="34" charset="0"/>
              </a:rPr>
              <a:t>programmers don't have to explicitly specify the data type while declaring a variable, python's compiler will do that itself, based on the type of value assigned to the variable.</a:t>
            </a:r>
            <a:endParaRPr kumimoji="0" lang="en-US" sz="1400" b="0" i="0" u="none" strike="noStrike" cap="none" normalizeH="0" baseline="0" dirty="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sz="1400" b="0" i="0" u="none" strike="noStrike" cap="none" normalizeH="0" baseline="0" dirty="0">
                <a:ln>
                  <a:noFill/>
                </a:ln>
                <a:effectLst/>
                <a:latin typeface="Arial" pitchFamily="34" charset="0"/>
                <a:cs typeface="Arial" pitchFamily="34" charset="0"/>
              </a:rPr>
            </a:br>
            <a:endParaRPr kumimoji="0" lang="en-US" sz="1400" b="0" i="0" u="none" strike="noStrike" cap="none" normalizeH="0" baseline="0" dirty="0">
              <a:ln>
                <a:noFill/>
              </a:ln>
              <a:effectLst/>
              <a:latin typeface="Arial" pitchFamily="34" charset="0"/>
              <a:cs typeface="Arial"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FF732-A90D-46A4-8282-79030FC8A7E5}"/>
              </a:ext>
            </a:extLst>
          </p:cNvPr>
          <p:cNvPicPr>
            <a:picLocks noChangeAspect="1"/>
          </p:cNvPicPr>
          <p:nvPr/>
        </p:nvPicPr>
        <p:blipFill>
          <a:blip r:embed="rId2"/>
          <a:stretch>
            <a:fillRect/>
          </a:stretch>
        </p:blipFill>
        <p:spPr>
          <a:xfrm>
            <a:off x="76200" y="-87085"/>
            <a:ext cx="4276725" cy="4354285"/>
          </a:xfrm>
          <a:prstGeom prst="rect">
            <a:avLst/>
          </a:prstGeom>
          <a:ln>
            <a:solidFill>
              <a:srgbClr val="00B050"/>
            </a:solidFill>
          </a:ln>
        </p:spPr>
      </p:pic>
      <p:pic>
        <p:nvPicPr>
          <p:cNvPr id="5" name="Picture 4">
            <a:extLst>
              <a:ext uri="{FF2B5EF4-FFF2-40B4-BE49-F238E27FC236}">
                <a16:creationId xmlns:a16="http://schemas.microsoft.com/office/drawing/2014/main" id="{EE25D77F-E3C5-41D1-91C0-489ABBD932BF}"/>
              </a:ext>
            </a:extLst>
          </p:cNvPr>
          <p:cNvPicPr>
            <a:picLocks noChangeAspect="1"/>
          </p:cNvPicPr>
          <p:nvPr/>
        </p:nvPicPr>
        <p:blipFill>
          <a:blip r:embed="rId3"/>
          <a:stretch>
            <a:fillRect/>
          </a:stretch>
        </p:blipFill>
        <p:spPr>
          <a:xfrm>
            <a:off x="53068" y="4484916"/>
            <a:ext cx="5467350" cy="1524000"/>
          </a:xfrm>
          <a:prstGeom prst="rect">
            <a:avLst/>
          </a:prstGeom>
          <a:ln>
            <a:solidFill>
              <a:srgbClr val="00B050"/>
            </a:solidFill>
          </a:ln>
        </p:spPr>
      </p:pic>
      <p:pic>
        <p:nvPicPr>
          <p:cNvPr id="6" name="Picture 5">
            <a:extLst>
              <a:ext uri="{FF2B5EF4-FFF2-40B4-BE49-F238E27FC236}">
                <a16:creationId xmlns:a16="http://schemas.microsoft.com/office/drawing/2014/main" id="{F9CDFA51-555F-4193-AC47-8BB91189B22B}"/>
              </a:ext>
            </a:extLst>
          </p:cNvPr>
          <p:cNvPicPr>
            <a:picLocks noChangeAspect="1"/>
          </p:cNvPicPr>
          <p:nvPr/>
        </p:nvPicPr>
        <p:blipFill>
          <a:blip r:embed="rId4"/>
          <a:stretch>
            <a:fillRect/>
          </a:stretch>
        </p:blipFill>
        <p:spPr>
          <a:xfrm>
            <a:off x="152400" y="5667375"/>
            <a:ext cx="6200775" cy="1266825"/>
          </a:xfrm>
          <a:prstGeom prst="rect">
            <a:avLst/>
          </a:prstGeom>
        </p:spPr>
      </p:pic>
      <p:pic>
        <p:nvPicPr>
          <p:cNvPr id="7" name="Picture 6">
            <a:extLst>
              <a:ext uri="{FF2B5EF4-FFF2-40B4-BE49-F238E27FC236}">
                <a16:creationId xmlns:a16="http://schemas.microsoft.com/office/drawing/2014/main" id="{17FC29ED-4A35-4423-A624-5E9743ABDAD7}"/>
              </a:ext>
            </a:extLst>
          </p:cNvPr>
          <p:cNvPicPr>
            <a:picLocks noChangeAspect="1"/>
          </p:cNvPicPr>
          <p:nvPr/>
        </p:nvPicPr>
        <p:blipFill>
          <a:blip r:embed="rId5"/>
          <a:stretch>
            <a:fillRect/>
          </a:stretch>
        </p:blipFill>
        <p:spPr>
          <a:xfrm>
            <a:off x="4572000" y="468086"/>
            <a:ext cx="4267200" cy="2257425"/>
          </a:xfrm>
          <a:prstGeom prst="rect">
            <a:avLst/>
          </a:prstGeom>
          <a:ln>
            <a:solidFill>
              <a:srgbClr val="C00000"/>
            </a:solidFill>
          </a:ln>
        </p:spPr>
      </p:pic>
      <p:pic>
        <p:nvPicPr>
          <p:cNvPr id="8" name="Picture 7">
            <a:extLst>
              <a:ext uri="{FF2B5EF4-FFF2-40B4-BE49-F238E27FC236}">
                <a16:creationId xmlns:a16="http://schemas.microsoft.com/office/drawing/2014/main" id="{EA4C86EE-D013-4217-AF65-9863D348C27E}"/>
              </a:ext>
            </a:extLst>
          </p:cNvPr>
          <p:cNvPicPr>
            <a:picLocks noChangeAspect="1"/>
          </p:cNvPicPr>
          <p:nvPr/>
        </p:nvPicPr>
        <p:blipFill>
          <a:blip r:embed="rId6"/>
          <a:stretch>
            <a:fillRect/>
          </a:stretch>
        </p:blipFill>
        <p:spPr>
          <a:xfrm>
            <a:off x="5619750" y="4502605"/>
            <a:ext cx="3371850" cy="1619250"/>
          </a:xfrm>
          <a:prstGeom prst="rect">
            <a:avLst/>
          </a:prstGeom>
          <a:ln>
            <a:solidFill>
              <a:srgbClr val="C00000"/>
            </a:solidFill>
          </a:ln>
        </p:spPr>
      </p:pic>
    </p:spTree>
    <p:extLst>
      <p:ext uri="{BB962C8B-B14F-4D97-AF65-F5344CB8AC3E}">
        <p14:creationId xmlns:p14="http://schemas.microsoft.com/office/powerpoint/2010/main" val="38638664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15CAD1-D8AD-49FB-A393-BEBC9511DEDC}"/>
              </a:ext>
            </a:extLst>
          </p:cNvPr>
          <p:cNvPicPr>
            <a:picLocks noChangeAspect="1"/>
          </p:cNvPicPr>
          <p:nvPr/>
        </p:nvPicPr>
        <p:blipFill>
          <a:blip r:embed="rId2"/>
          <a:stretch>
            <a:fillRect/>
          </a:stretch>
        </p:blipFill>
        <p:spPr>
          <a:xfrm>
            <a:off x="76200" y="209550"/>
            <a:ext cx="4981575" cy="6496050"/>
          </a:xfrm>
          <a:prstGeom prst="rect">
            <a:avLst/>
          </a:prstGeom>
          <a:ln>
            <a:solidFill>
              <a:srgbClr val="00B050"/>
            </a:solidFill>
          </a:ln>
        </p:spPr>
      </p:pic>
      <p:pic>
        <p:nvPicPr>
          <p:cNvPr id="5" name="Picture 4">
            <a:extLst>
              <a:ext uri="{FF2B5EF4-FFF2-40B4-BE49-F238E27FC236}">
                <a16:creationId xmlns:a16="http://schemas.microsoft.com/office/drawing/2014/main" id="{BC62A84E-0999-48F8-971F-536C25EA0A9F}"/>
              </a:ext>
            </a:extLst>
          </p:cNvPr>
          <p:cNvPicPr>
            <a:picLocks noChangeAspect="1"/>
          </p:cNvPicPr>
          <p:nvPr/>
        </p:nvPicPr>
        <p:blipFill>
          <a:blip r:embed="rId3"/>
          <a:stretch>
            <a:fillRect/>
          </a:stretch>
        </p:blipFill>
        <p:spPr>
          <a:xfrm>
            <a:off x="5181600" y="653143"/>
            <a:ext cx="3362325" cy="3842657"/>
          </a:xfrm>
          <a:prstGeom prst="rect">
            <a:avLst/>
          </a:prstGeom>
          <a:ln>
            <a:solidFill>
              <a:srgbClr val="C00000"/>
            </a:solidFill>
          </a:ln>
        </p:spPr>
      </p:pic>
    </p:spTree>
    <p:extLst>
      <p:ext uri="{BB962C8B-B14F-4D97-AF65-F5344CB8AC3E}">
        <p14:creationId xmlns:p14="http://schemas.microsoft.com/office/powerpoint/2010/main" val="33299142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EF54C7-DB1E-4707-A57D-2AD6D3922428}"/>
              </a:ext>
            </a:extLst>
          </p:cNvPr>
          <p:cNvPicPr>
            <a:picLocks noChangeAspect="1"/>
          </p:cNvPicPr>
          <p:nvPr/>
        </p:nvPicPr>
        <p:blipFill>
          <a:blip r:embed="rId2"/>
          <a:stretch>
            <a:fillRect/>
          </a:stretch>
        </p:blipFill>
        <p:spPr>
          <a:xfrm>
            <a:off x="76200" y="-97971"/>
            <a:ext cx="3771900" cy="1153885"/>
          </a:xfrm>
          <a:prstGeom prst="rect">
            <a:avLst/>
          </a:prstGeom>
          <a:ln>
            <a:solidFill>
              <a:srgbClr val="00B050"/>
            </a:solidFill>
          </a:ln>
        </p:spPr>
      </p:pic>
      <p:pic>
        <p:nvPicPr>
          <p:cNvPr id="5" name="Picture 4">
            <a:extLst>
              <a:ext uri="{FF2B5EF4-FFF2-40B4-BE49-F238E27FC236}">
                <a16:creationId xmlns:a16="http://schemas.microsoft.com/office/drawing/2014/main" id="{A9A078D9-6533-4B92-965D-B313AD46E296}"/>
              </a:ext>
            </a:extLst>
          </p:cNvPr>
          <p:cNvPicPr>
            <a:picLocks noChangeAspect="1"/>
          </p:cNvPicPr>
          <p:nvPr/>
        </p:nvPicPr>
        <p:blipFill>
          <a:blip r:embed="rId3"/>
          <a:stretch>
            <a:fillRect/>
          </a:stretch>
        </p:blipFill>
        <p:spPr>
          <a:xfrm>
            <a:off x="76200" y="1132115"/>
            <a:ext cx="3774817" cy="5725886"/>
          </a:xfrm>
          <a:prstGeom prst="rect">
            <a:avLst/>
          </a:prstGeom>
          <a:ln>
            <a:solidFill>
              <a:srgbClr val="00B050"/>
            </a:solidFill>
          </a:ln>
        </p:spPr>
      </p:pic>
      <p:pic>
        <p:nvPicPr>
          <p:cNvPr id="6" name="Picture 5">
            <a:extLst>
              <a:ext uri="{FF2B5EF4-FFF2-40B4-BE49-F238E27FC236}">
                <a16:creationId xmlns:a16="http://schemas.microsoft.com/office/drawing/2014/main" id="{2A274D26-98EB-415C-95A5-E8ACA343E12E}"/>
              </a:ext>
            </a:extLst>
          </p:cNvPr>
          <p:cNvPicPr>
            <a:picLocks noChangeAspect="1"/>
          </p:cNvPicPr>
          <p:nvPr/>
        </p:nvPicPr>
        <p:blipFill>
          <a:blip r:embed="rId4"/>
          <a:stretch>
            <a:fillRect/>
          </a:stretch>
        </p:blipFill>
        <p:spPr>
          <a:xfrm>
            <a:off x="5292985" y="63954"/>
            <a:ext cx="2724150" cy="1733550"/>
          </a:xfrm>
          <a:prstGeom prst="rect">
            <a:avLst/>
          </a:prstGeom>
          <a:ln>
            <a:solidFill>
              <a:srgbClr val="C00000"/>
            </a:solidFill>
          </a:ln>
        </p:spPr>
      </p:pic>
      <p:pic>
        <p:nvPicPr>
          <p:cNvPr id="7" name="Picture 6">
            <a:extLst>
              <a:ext uri="{FF2B5EF4-FFF2-40B4-BE49-F238E27FC236}">
                <a16:creationId xmlns:a16="http://schemas.microsoft.com/office/drawing/2014/main" id="{0C5541C2-DE29-4C2D-9173-98AF876F8DC4}"/>
              </a:ext>
            </a:extLst>
          </p:cNvPr>
          <p:cNvPicPr>
            <a:picLocks noChangeAspect="1"/>
          </p:cNvPicPr>
          <p:nvPr/>
        </p:nvPicPr>
        <p:blipFill>
          <a:blip r:embed="rId5"/>
          <a:stretch>
            <a:fillRect/>
          </a:stretch>
        </p:blipFill>
        <p:spPr>
          <a:xfrm>
            <a:off x="5410200" y="2847976"/>
            <a:ext cx="3228975" cy="2190750"/>
          </a:xfrm>
          <a:prstGeom prst="rect">
            <a:avLst/>
          </a:prstGeom>
          <a:ln>
            <a:solidFill>
              <a:srgbClr val="C00000"/>
            </a:solidFill>
          </a:ln>
        </p:spPr>
      </p:pic>
    </p:spTree>
    <p:extLst>
      <p:ext uri="{BB962C8B-B14F-4D97-AF65-F5344CB8AC3E}">
        <p14:creationId xmlns:p14="http://schemas.microsoft.com/office/powerpoint/2010/main" val="19041130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EDF0-F405-435D-9CE8-2D26AD7F4F54}"/>
              </a:ext>
            </a:extLst>
          </p:cNvPr>
          <p:cNvSpPr>
            <a:spLocks noGrp="1"/>
          </p:cNvSpPr>
          <p:nvPr>
            <p:ph type="title"/>
          </p:nvPr>
        </p:nvSpPr>
        <p:spPr/>
        <p:txBody>
          <a:bodyPr>
            <a:normAutofit fontScale="90000"/>
          </a:bodyPr>
          <a:lstStyle/>
          <a:p>
            <a:r>
              <a:rPr lang="en-US" dirty="0">
                <a:solidFill>
                  <a:srgbClr val="0070C0"/>
                </a:solidFill>
              </a:rPr>
              <a:t>Difference Between List Tuple Set And Dictionary</a:t>
            </a:r>
            <a:endParaRPr lang="en-IN" dirty="0">
              <a:solidFill>
                <a:srgbClr val="0070C0"/>
              </a:solidFill>
            </a:endParaRPr>
          </a:p>
        </p:txBody>
      </p:sp>
      <p:pic>
        <p:nvPicPr>
          <p:cNvPr id="1026" name="Picture 2" descr="Data Structures- Lists, Tuples, Dictionaries, and Sets in Python">
            <a:extLst>
              <a:ext uri="{FF2B5EF4-FFF2-40B4-BE49-F238E27FC236}">
                <a16:creationId xmlns:a16="http://schemas.microsoft.com/office/drawing/2014/main" id="{F6CF2AC6-7029-4F61-ADFC-63CF8EC9B8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828800"/>
            <a:ext cx="8382000" cy="434340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0557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CB55A-6046-42B0-A918-02ACE82BEDBA}"/>
              </a:ext>
            </a:extLst>
          </p:cNvPr>
          <p:cNvSpPr>
            <a:spLocks noGrp="1"/>
          </p:cNvSpPr>
          <p:nvPr>
            <p:ph type="title"/>
          </p:nvPr>
        </p:nvSpPr>
        <p:spPr>
          <a:xfrm>
            <a:off x="457200" y="152400"/>
            <a:ext cx="8229600" cy="579437"/>
          </a:xfrm>
        </p:spPr>
        <p:txBody>
          <a:bodyPr>
            <a:normAutofit fontScale="90000"/>
          </a:bodyPr>
          <a:lstStyle/>
          <a:p>
            <a:r>
              <a:rPr lang="en-IN" dirty="0">
                <a:solidFill>
                  <a:srgbClr val="0070C0"/>
                </a:solidFill>
              </a:rPr>
              <a:t>Python Built-in Functions </a:t>
            </a:r>
          </a:p>
        </p:txBody>
      </p:sp>
      <p:sp>
        <p:nvSpPr>
          <p:cNvPr id="3" name="Content Placeholder 2">
            <a:extLst>
              <a:ext uri="{FF2B5EF4-FFF2-40B4-BE49-F238E27FC236}">
                <a16:creationId xmlns:a16="http://schemas.microsoft.com/office/drawing/2014/main" id="{16C49114-F839-4255-8B48-C38B2435FCD1}"/>
              </a:ext>
            </a:extLst>
          </p:cNvPr>
          <p:cNvSpPr>
            <a:spLocks noGrp="1"/>
          </p:cNvSpPr>
          <p:nvPr>
            <p:ph idx="1"/>
          </p:nvPr>
        </p:nvSpPr>
        <p:spPr>
          <a:xfrm>
            <a:off x="304800" y="823118"/>
            <a:ext cx="8229600" cy="5211763"/>
          </a:xfrm>
        </p:spPr>
        <p:txBody>
          <a:bodyPr/>
          <a:lstStyle/>
          <a:p>
            <a:pPr algn="just"/>
            <a:r>
              <a:rPr lang="en-US" sz="2400" dirty="0"/>
              <a:t>A function is a group of statements that performs a specific task. Python provides a library of functions like any other programming language.</a:t>
            </a:r>
          </a:p>
          <a:p>
            <a:pPr marL="0" indent="0" algn="just">
              <a:buNone/>
            </a:pPr>
            <a:r>
              <a:rPr lang="en-IN" dirty="0">
                <a:solidFill>
                  <a:srgbClr val="C00000"/>
                </a:solidFill>
              </a:rPr>
              <a:t>Mathematical Functions, String Functions</a:t>
            </a:r>
          </a:p>
        </p:txBody>
      </p:sp>
      <p:pic>
        <p:nvPicPr>
          <p:cNvPr id="4" name="Picture 3">
            <a:extLst>
              <a:ext uri="{FF2B5EF4-FFF2-40B4-BE49-F238E27FC236}">
                <a16:creationId xmlns:a16="http://schemas.microsoft.com/office/drawing/2014/main" id="{A0DEF219-3B45-4DA7-893F-87DFDA770FA9}"/>
              </a:ext>
            </a:extLst>
          </p:cNvPr>
          <p:cNvPicPr>
            <a:picLocks noChangeAspect="1"/>
          </p:cNvPicPr>
          <p:nvPr/>
        </p:nvPicPr>
        <p:blipFill>
          <a:blip r:embed="rId2"/>
          <a:stretch>
            <a:fillRect/>
          </a:stretch>
        </p:blipFill>
        <p:spPr>
          <a:xfrm>
            <a:off x="478971" y="2590800"/>
            <a:ext cx="8207829" cy="4084127"/>
          </a:xfrm>
          <a:prstGeom prst="rect">
            <a:avLst/>
          </a:prstGeom>
        </p:spPr>
      </p:pic>
    </p:spTree>
    <p:extLst>
      <p:ext uri="{BB962C8B-B14F-4D97-AF65-F5344CB8AC3E}">
        <p14:creationId xmlns:p14="http://schemas.microsoft.com/office/powerpoint/2010/main" val="39333353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3E47-F3E8-42F5-9F9E-8E51096D491A}"/>
              </a:ext>
            </a:extLst>
          </p:cNvPr>
          <p:cNvSpPr>
            <a:spLocks noGrp="1"/>
          </p:cNvSpPr>
          <p:nvPr>
            <p:ph type="title"/>
          </p:nvPr>
        </p:nvSpPr>
        <p:spPr>
          <a:xfrm>
            <a:off x="457200" y="8334"/>
            <a:ext cx="8229600" cy="590381"/>
          </a:xfrm>
        </p:spPr>
        <p:txBody>
          <a:bodyPr>
            <a:normAutofit fontScale="90000"/>
          </a:bodyPr>
          <a:lstStyle/>
          <a:p>
            <a:r>
              <a:rPr lang="en-IN" dirty="0">
                <a:solidFill>
                  <a:srgbClr val="002060"/>
                </a:solidFill>
              </a:rPr>
              <a:t>Mathematical Functions</a:t>
            </a:r>
          </a:p>
        </p:txBody>
      </p:sp>
      <p:graphicFrame>
        <p:nvGraphicFramePr>
          <p:cNvPr id="4" name="Table 4">
            <a:extLst>
              <a:ext uri="{FF2B5EF4-FFF2-40B4-BE49-F238E27FC236}">
                <a16:creationId xmlns:a16="http://schemas.microsoft.com/office/drawing/2014/main" id="{46A8C2F1-E76C-49D3-BB61-0792F87BEB96}"/>
              </a:ext>
            </a:extLst>
          </p:cNvPr>
          <p:cNvGraphicFramePr>
            <a:graphicFrameLocks noGrp="1"/>
          </p:cNvGraphicFramePr>
          <p:nvPr>
            <p:ph idx="1"/>
          </p:nvPr>
        </p:nvGraphicFramePr>
        <p:xfrm>
          <a:off x="228600" y="685800"/>
          <a:ext cx="8686800" cy="6162178"/>
        </p:xfrm>
        <a:graphic>
          <a:graphicData uri="http://schemas.openxmlformats.org/drawingml/2006/table">
            <a:tbl>
              <a:tblPr firstRow="1" bandRow="1">
                <a:tableStyleId>{BC89EF96-8CEA-46FF-86C4-4CE0E7609802}</a:tableStyleId>
              </a:tblPr>
              <a:tblGrid>
                <a:gridCol w="804333">
                  <a:extLst>
                    <a:ext uri="{9D8B030D-6E8A-4147-A177-3AD203B41FA5}">
                      <a16:colId xmlns:a16="http://schemas.microsoft.com/office/drawing/2014/main" val="2953946284"/>
                    </a:ext>
                  </a:extLst>
                </a:gridCol>
                <a:gridCol w="7882467">
                  <a:extLst>
                    <a:ext uri="{9D8B030D-6E8A-4147-A177-3AD203B41FA5}">
                      <a16:colId xmlns:a16="http://schemas.microsoft.com/office/drawing/2014/main" val="4069740560"/>
                    </a:ext>
                  </a:extLst>
                </a:gridCol>
              </a:tblGrid>
              <a:tr h="337236">
                <a:tc>
                  <a:txBody>
                    <a:bodyPr/>
                    <a:lstStyle/>
                    <a:p>
                      <a:pPr algn="ctr" fontAlgn="t"/>
                      <a:r>
                        <a:rPr lang="en-IN" sz="1800" b="1" u="none" strike="noStrike" dirty="0" err="1">
                          <a:solidFill>
                            <a:srgbClr val="000000"/>
                          </a:solidFill>
                          <a:effectLst/>
                        </a:rPr>
                        <a:t>Sr.No</a:t>
                      </a:r>
                      <a:r>
                        <a:rPr lang="en-IN" sz="1800" b="1" u="none" strike="noStrike" dirty="0">
                          <a:solidFill>
                            <a:srgbClr val="000000"/>
                          </a:solidFill>
                          <a:effectLst/>
                        </a:rPr>
                        <a:t>.</a:t>
                      </a:r>
                      <a:endParaRPr lang="en-IN" sz="1800" b="1" i="0" u="none" strike="noStrike" dirty="0">
                        <a:solidFill>
                          <a:srgbClr val="000000"/>
                        </a:solidFill>
                        <a:effectLst/>
                        <a:latin typeface="Arial" panose="020B0604020202020204" pitchFamily="34" charset="0"/>
                      </a:endParaRPr>
                    </a:p>
                  </a:txBody>
                  <a:tcPr marL="6350" marR="6350" marT="6350" marB="0"/>
                </a:tc>
                <a:tc>
                  <a:txBody>
                    <a:bodyPr/>
                    <a:lstStyle/>
                    <a:p>
                      <a:pPr algn="ctr" fontAlgn="t"/>
                      <a:r>
                        <a:rPr lang="en-IN" sz="1800" b="1" u="none" strike="noStrike" dirty="0">
                          <a:solidFill>
                            <a:srgbClr val="000000"/>
                          </a:solidFill>
                          <a:effectLst/>
                        </a:rPr>
                        <a:t>Function &amp; Returns ( Description )</a:t>
                      </a:r>
                      <a:endParaRPr lang="en-IN" sz="1800" b="1" i="0" u="none" strike="noStrike" dirty="0">
                        <a:solidFill>
                          <a:srgbClr val="000000"/>
                        </a:solidFill>
                        <a:effectLst/>
                        <a:latin typeface="Arial" panose="020B0604020202020204" pitchFamily="34" charset="0"/>
                      </a:endParaRPr>
                    </a:p>
                  </a:txBody>
                  <a:tcPr marL="6350" marR="6350" marT="6350" marB="0"/>
                </a:tc>
                <a:extLst>
                  <a:ext uri="{0D108BD9-81ED-4DB2-BD59-A6C34878D82A}">
                    <a16:rowId xmlns:a16="http://schemas.microsoft.com/office/drawing/2014/main" val="3354929459"/>
                  </a:ext>
                </a:extLst>
              </a:tr>
              <a:tr h="507862">
                <a:tc>
                  <a:txBody>
                    <a:bodyPr/>
                    <a:lstStyle/>
                    <a:p>
                      <a:pPr algn="ctr" fontAlgn="t"/>
                      <a:r>
                        <a:rPr lang="en-IN" sz="1800" b="0" u="none" strike="noStrike" dirty="0">
                          <a:solidFill>
                            <a:schemeClr val="tx1"/>
                          </a:solidFill>
                          <a:effectLst/>
                        </a:rPr>
                        <a:t>1</a:t>
                      </a:r>
                      <a:endParaRPr lang="en-IN" sz="1800" b="0" i="0" u="none" strike="noStrike" dirty="0">
                        <a:solidFill>
                          <a:schemeClr val="tx1"/>
                        </a:solidFill>
                        <a:effectLst/>
                        <a:latin typeface="Arial" panose="020B0604020202020204" pitchFamily="34" charset="0"/>
                      </a:endParaRPr>
                    </a:p>
                  </a:txBody>
                  <a:tcPr marL="6350" marR="6350" marT="50800" marB="50800"/>
                </a:tc>
                <a:tc>
                  <a:txBody>
                    <a:bodyPr/>
                    <a:lstStyle/>
                    <a:p>
                      <a:pPr algn="l" fontAlgn="t"/>
                      <a:r>
                        <a:rPr lang="en-US" sz="1800" b="0" u="none" strike="noStrike" dirty="0">
                          <a:solidFill>
                            <a:schemeClr val="tx1"/>
                          </a:solidFill>
                          <a:effectLst/>
                          <a:hlinkClick r:id="rId2">
                            <a:extLst>
                              <a:ext uri="{A12FA001-AC4F-418D-AE19-62706E023703}">
                                <ahyp:hlinkClr xmlns:ahyp="http://schemas.microsoft.com/office/drawing/2018/hyperlinkcolor" val="tx"/>
                              </a:ext>
                            </a:extLst>
                          </a:hlinkClick>
                        </a:rPr>
                        <a:t>abs(x) -The absolute value of x: the (positive) distance between x and zero.</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2322312035"/>
                  </a:ext>
                </a:extLst>
              </a:tr>
              <a:tr h="507862">
                <a:tc>
                  <a:txBody>
                    <a:bodyPr/>
                    <a:lstStyle/>
                    <a:p>
                      <a:pPr algn="ctr" fontAlgn="t"/>
                      <a:r>
                        <a:rPr lang="en-IN" sz="1800" b="0" u="none" strike="noStrike" dirty="0">
                          <a:solidFill>
                            <a:schemeClr val="tx1"/>
                          </a:solidFill>
                          <a:effectLst/>
                        </a:rPr>
                        <a:t>2</a:t>
                      </a:r>
                      <a:endParaRPr lang="en-IN" sz="1800" b="0" i="0" u="none" strike="noStrike" dirty="0">
                        <a:solidFill>
                          <a:schemeClr val="tx1"/>
                        </a:solidFill>
                        <a:effectLst/>
                        <a:latin typeface="Arial" panose="020B0604020202020204" pitchFamily="34" charset="0"/>
                      </a:endParaRPr>
                    </a:p>
                  </a:txBody>
                  <a:tcPr marL="6350" marR="6350" marT="50800" marB="50800"/>
                </a:tc>
                <a:tc>
                  <a:txBody>
                    <a:bodyPr/>
                    <a:lstStyle/>
                    <a:p>
                      <a:pPr algn="l" fontAlgn="t"/>
                      <a:r>
                        <a:rPr lang="en-US" sz="1800" b="0" u="none" strike="noStrike" dirty="0">
                          <a:solidFill>
                            <a:schemeClr val="tx1"/>
                          </a:solidFill>
                          <a:effectLst/>
                          <a:hlinkClick r:id="rId3">
                            <a:extLst>
                              <a:ext uri="{A12FA001-AC4F-418D-AE19-62706E023703}">
                                <ahyp:hlinkClr xmlns:ahyp="http://schemas.microsoft.com/office/drawing/2018/hyperlinkcolor" val="tx"/>
                              </a:ext>
                            </a:extLst>
                          </a:hlinkClick>
                        </a:rPr>
                        <a:t>fabs(x) -The absolute value of x.</a:t>
                      </a:r>
                      <a:r>
                        <a:rPr lang="en-US" sz="1800" b="0" u="none" strike="noStrike" dirty="0">
                          <a:solidFill>
                            <a:schemeClr val="tx1"/>
                          </a:solidFill>
                          <a:effectLst/>
                          <a:hlinkClick r:id="rId4">
                            <a:extLst>
                              <a:ext uri="{A12FA001-AC4F-418D-AE19-62706E023703}">
                                <ahyp:hlinkClr xmlns:ahyp="http://schemas.microsoft.com/office/drawing/2018/hyperlinkcolor" val="tx"/>
                              </a:ext>
                            </a:extLst>
                          </a:hlinkClick>
                        </a:rPr>
                        <a:t> </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3741706477"/>
                  </a:ext>
                </a:extLst>
              </a:tr>
              <a:tr h="507862">
                <a:tc>
                  <a:txBody>
                    <a:bodyPr/>
                    <a:lstStyle/>
                    <a:p>
                      <a:pPr algn="ctr" fontAlgn="t"/>
                      <a:r>
                        <a:rPr lang="en-IN" sz="1800" b="0" u="none" strike="noStrike" dirty="0">
                          <a:solidFill>
                            <a:schemeClr val="tx1"/>
                          </a:solidFill>
                          <a:effectLst/>
                        </a:rPr>
                        <a:t>3</a:t>
                      </a:r>
                      <a:endParaRPr lang="en-IN" sz="1800" b="0" i="0" u="none" strike="noStrike" dirty="0">
                        <a:solidFill>
                          <a:schemeClr val="tx1"/>
                        </a:solidFill>
                        <a:effectLst/>
                        <a:latin typeface="Arial" panose="020B0604020202020204" pitchFamily="34" charset="0"/>
                      </a:endParaRPr>
                    </a:p>
                  </a:txBody>
                  <a:tcPr marL="6350" marR="6350" marT="50800" marB="508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hlinkClick r:id="rId4">
                            <a:extLst>
                              <a:ext uri="{A12FA001-AC4F-418D-AE19-62706E023703}">
                                <ahyp:hlinkClr xmlns:ahyp="http://schemas.microsoft.com/office/drawing/2018/hyperlinkcolor" val="tx"/>
                              </a:ext>
                            </a:extLst>
                          </a:hlinkClick>
                        </a:rPr>
                        <a:t>ceil(x)-The ceiling of x: the smallest integer not less than x.</a:t>
                      </a:r>
                      <a:endParaRPr lang="en-US" sz="1800" b="0" i="0" u="none" strike="noStrike" dirty="0">
                        <a:solidFill>
                          <a:schemeClr val="tx1"/>
                        </a:solidFill>
                        <a:effectLst/>
                        <a:latin typeface="Calibri" panose="020F0502020204030204" pitchFamily="34" charset="0"/>
                      </a:endParaRPr>
                    </a:p>
                    <a:p>
                      <a:pPr algn="l" fontAlgn="t"/>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2547400482"/>
                  </a:ext>
                </a:extLst>
              </a:tr>
              <a:tr h="507862">
                <a:tc>
                  <a:txBody>
                    <a:bodyPr/>
                    <a:lstStyle/>
                    <a:p>
                      <a:pPr algn="ctr" fontAlgn="t"/>
                      <a:r>
                        <a:rPr lang="en-IN" sz="1800" b="0" i="0" u="none" strike="noStrike" dirty="0">
                          <a:solidFill>
                            <a:schemeClr val="tx1"/>
                          </a:solidFill>
                          <a:effectLst/>
                          <a:latin typeface="Arial" panose="020B0604020202020204" pitchFamily="34" charset="0"/>
                        </a:rPr>
                        <a:t>4</a:t>
                      </a:r>
                    </a:p>
                  </a:txBody>
                  <a:tcPr marL="6350" marR="6350" marT="50800" marB="50800"/>
                </a:tc>
                <a:tc>
                  <a:txBody>
                    <a:bodyPr/>
                    <a:lstStyle/>
                    <a:p>
                      <a:pPr algn="l" fontAlgn="t"/>
                      <a:r>
                        <a:rPr lang="en-US" sz="1800" b="0" u="none" strike="noStrike" dirty="0">
                          <a:solidFill>
                            <a:schemeClr val="tx1"/>
                          </a:solidFill>
                          <a:effectLst/>
                          <a:hlinkClick r:id="rId5">
                            <a:extLst>
                              <a:ext uri="{A12FA001-AC4F-418D-AE19-62706E023703}">
                                <ahyp:hlinkClr xmlns:ahyp="http://schemas.microsoft.com/office/drawing/2018/hyperlinkcolor" val="tx"/>
                              </a:ext>
                            </a:extLst>
                          </a:hlinkClick>
                        </a:rPr>
                        <a:t>floor(x) -The floor of x: the largest integer not greater than x.</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3358942995"/>
                  </a:ext>
                </a:extLst>
              </a:tr>
              <a:tr h="507862">
                <a:tc>
                  <a:txBody>
                    <a:bodyPr/>
                    <a:lstStyle/>
                    <a:p>
                      <a:pPr algn="ctr" fontAlgn="t"/>
                      <a:r>
                        <a:rPr lang="en-IN" sz="1800" b="0" i="0" u="none" strike="noStrike" dirty="0">
                          <a:solidFill>
                            <a:schemeClr val="tx1"/>
                          </a:solidFill>
                          <a:effectLst/>
                          <a:latin typeface="Arial" panose="020B0604020202020204" pitchFamily="34" charset="0"/>
                        </a:rPr>
                        <a:t>5</a:t>
                      </a:r>
                    </a:p>
                  </a:txBody>
                  <a:tcPr marL="6350" marR="6350" marT="50800" marB="50800"/>
                </a:tc>
                <a:tc>
                  <a:txBody>
                    <a:bodyPr/>
                    <a:lstStyle/>
                    <a:p>
                      <a:pPr algn="l" fontAlgn="t"/>
                      <a:r>
                        <a:rPr lang="en-US" sz="1800" b="0" u="none" strike="noStrike" dirty="0">
                          <a:solidFill>
                            <a:schemeClr val="tx1"/>
                          </a:solidFill>
                          <a:effectLst/>
                          <a:hlinkClick r:id="rId6">
                            <a:extLst>
                              <a:ext uri="{A12FA001-AC4F-418D-AE19-62706E023703}">
                                <ahyp:hlinkClr xmlns:ahyp="http://schemas.microsoft.com/office/drawing/2018/hyperlinkcolor" val="tx"/>
                              </a:ext>
                            </a:extLst>
                          </a:hlinkClick>
                        </a:rPr>
                        <a:t>log(x) -The natural logarithm of x, for x &gt; 0.</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342314347"/>
                  </a:ext>
                </a:extLst>
              </a:tr>
              <a:tr h="878464">
                <a:tc>
                  <a:txBody>
                    <a:bodyPr/>
                    <a:lstStyle/>
                    <a:p>
                      <a:pPr algn="ctr" fontAlgn="t"/>
                      <a:r>
                        <a:rPr lang="en-IN" sz="1800" b="0" i="0" u="none" strike="noStrike" dirty="0">
                          <a:solidFill>
                            <a:schemeClr val="tx1"/>
                          </a:solidFill>
                          <a:effectLst/>
                          <a:latin typeface="Arial" panose="020B0604020202020204" pitchFamily="34" charset="0"/>
                        </a:rPr>
                        <a:t>6</a:t>
                      </a:r>
                    </a:p>
                  </a:txBody>
                  <a:tcPr marL="6350" marR="6350" marT="50800" marB="50800"/>
                </a:tc>
                <a:tc>
                  <a:txBody>
                    <a:bodyPr/>
                    <a:lstStyle/>
                    <a:p>
                      <a:pPr algn="l" fontAlgn="t"/>
                      <a:r>
                        <a:rPr lang="en-US" sz="1800" b="0" u="none" strike="noStrike" dirty="0">
                          <a:solidFill>
                            <a:schemeClr val="tx1"/>
                          </a:solidFill>
                          <a:effectLst/>
                          <a:hlinkClick r:id="rId7">
                            <a:extLst>
                              <a:ext uri="{A12FA001-AC4F-418D-AE19-62706E023703}">
                                <ahyp:hlinkClr xmlns:ahyp="http://schemas.microsoft.com/office/drawing/2018/hyperlinkcolor" val="tx"/>
                              </a:ext>
                            </a:extLst>
                          </a:hlinkClick>
                        </a:rPr>
                        <a:t>min(x1, x2,...)-The smallest of its arguments: the value closest to negative infinity.</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184120514"/>
                  </a:ext>
                </a:extLst>
              </a:tr>
              <a:tr h="878464">
                <a:tc>
                  <a:txBody>
                    <a:bodyPr/>
                    <a:lstStyle/>
                    <a:p>
                      <a:pPr algn="ctr" fontAlgn="t"/>
                      <a:r>
                        <a:rPr lang="en-IN" sz="1800" b="0" i="0" u="none" strike="noStrike" dirty="0">
                          <a:solidFill>
                            <a:schemeClr val="tx1"/>
                          </a:solidFill>
                          <a:effectLst/>
                          <a:latin typeface="Arial" panose="020B0604020202020204" pitchFamily="34" charset="0"/>
                        </a:rPr>
                        <a:t>7</a:t>
                      </a:r>
                    </a:p>
                  </a:txBody>
                  <a:tcPr marL="6350" marR="6350" marT="50800" marB="50800"/>
                </a:tc>
                <a:tc>
                  <a:txBody>
                    <a:bodyPr/>
                    <a:lstStyle/>
                    <a:p>
                      <a:pPr algn="l" fontAlgn="t"/>
                      <a:r>
                        <a:rPr lang="en-US" sz="1800" b="0" u="none" strike="noStrike" dirty="0" err="1">
                          <a:solidFill>
                            <a:srgbClr val="0000FF"/>
                          </a:solidFill>
                          <a:effectLst/>
                          <a:hlinkClick r:id="rId8">
                            <a:extLst>
                              <a:ext uri="{A12FA001-AC4F-418D-AE19-62706E023703}">
                                <ahyp:hlinkClr xmlns:ahyp="http://schemas.microsoft.com/office/drawing/2018/hyperlinkcolor" val="tx"/>
                              </a:ext>
                            </a:extLst>
                          </a:hlinkClick>
                        </a:rPr>
                        <a:t>modf</a:t>
                      </a:r>
                      <a:r>
                        <a:rPr lang="en-US" sz="1800" b="0" u="none" strike="noStrike" dirty="0">
                          <a:solidFill>
                            <a:schemeClr val="tx1"/>
                          </a:solidFill>
                          <a:effectLst/>
                          <a:hlinkClick r:id="rId8">
                            <a:extLst>
                              <a:ext uri="{A12FA001-AC4F-418D-AE19-62706E023703}">
                                <ahyp:hlinkClr xmlns:ahyp="http://schemas.microsoft.com/office/drawing/2018/hyperlinkcolor" val="tx"/>
                              </a:ext>
                            </a:extLst>
                          </a:hlinkClick>
                        </a:rPr>
                        <a:t>(x) -The fractional and integer parts of x in a two-item tuple. Both parts have the same sign as x. The integer part is returned as a float.</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1222336529"/>
                  </a:ext>
                </a:extLst>
              </a:tr>
              <a:tr h="507862">
                <a:tc>
                  <a:txBody>
                    <a:bodyPr/>
                    <a:lstStyle/>
                    <a:p>
                      <a:pPr algn="ctr" fontAlgn="t"/>
                      <a:r>
                        <a:rPr lang="en-IN" sz="1800" b="0" i="0" u="none" strike="noStrike" dirty="0">
                          <a:solidFill>
                            <a:schemeClr val="tx1"/>
                          </a:solidFill>
                          <a:effectLst/>
                          <a:latin typeface="Arial" panose="020B0604020202020204" pitchFamily="34" charset="0"/>
                        </a:rPr>
                        <a:t>8</a:t>
                      </a:r>
                    </a:p>
                  </a:txBody>
                  <a:tcPr marL="6350" marR="6350" marT="50800" marB="50800"/>
                </a:tc>
                <a:tc>
                  <a:txBody>
                    <a:bodyPr/>
                    <a:lstStyle/>
                    <a:p>
                      <a:pPr algn="l" fontAlgn="t"/>
                      <a:r>
                        <a:rPr lang="en-US" sz="1800" b="0" u="none" strike="noStrike" dirty="0">
                          <a:solidFill>
                            <a:schemeClr val="tx1"/>
                          </a:solidFill>
                          <a:effectLst/>
                          <a:hlinkClick r:id="rId9">
                            <a:extLst>
                              <a:ext uri="{A12FA001-AC4F-418D-AE19-62706E023703}">
                                <ahyp:hlinkClr xmlns:ahyp="http://schemas.microsoft.com/office/drawing/2018/hyperlinkcolor" val="tx"/>
                              </a:ext>
                            </a:extLst>
                          </a:hlinkClick>
                        </a:rPr>
                        <a:t>pow(x, y) -The value of x**y.</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3904091768"/>
                  </a:ext>
                </a:extLst>
              </a:tr>
              <a:tr h="878464">
                <a:tc>
                  <a:txBody>
                    <a:bodyPr/>
                    <a:lstStyle/>
                    <a:p>
                      <a:pPr algn="ctr" fontAlgn="t"/>
                      <a:r>
                        <a:rPr lang="en-IN" sz="1800" b="0" i="0" u="none" strike="noStrike" dirty="0">
                          <a:solidFill>
                            <a:schemeClr val="tx1"/>
                          </a:solidFill>
                          <a:effectLst/>
                          <a:latin typeface="Arial" panose="020B0604020202020204" pitchFamily="34" charset="0"/>
                        </a:rPr>
                        <a:t>9</a:t>
                      </a:r>
                    </a:p>
                  </a:txBody>
                  <a:tcPr marL="6350" marR="6350" marT="50800" marB="50800"/>
                </a:tc>
                <a:tc>
                  <a:txBody>
                    <a:bodyPr/>
                    <a:lstStyle/>
                    <a:p>
                      <a:pPr algn="l" fontAlgn="t"/>
                      <a:r>
                        <a:rPr lang="en-US" sz="1800" b="0" u="none" strike="noStrike" dirty="0">
                          <a:solidFill>
                            <a:schemeClr val="tx1"/>
                          </a:solidFill>
                          <a:effectLst/>
                          <a:hlinkClick r:id="rId10">
                            <a:extLst>
                              <a:ext uri="{A12FA001-AC4F-418D-AE19-62706E023703}">
                                <ahyp:hlinkClr xmlns:ahyp="http://schemas.microsoft.com/office/drawing/2018/hyperlinkcolor" val="tx"/>
                              </a:ext>
                            </a:extLst>
                          </a:hlinkClick>
                        </a:rPr>
                        <a:t>round(x [,n]) -x rounded to n digits from the decimal point. Python rounds away from zero as a tie-breaker: round(0.5) is 1.0 and round(-0.5) is -1.0.</a:t>
                      </a:r>
                      <a:endParaRPr lang="en-US" sz="1800" b="0" i="0" u="none" strike="noStrike" dirty="0">
                        <a:solidFill>
                          <a:schemeClr val="tx1"/>
                        </a:solidFill>
                        <a:effectLst/>
                        <a:latin typeface="Calibri" panose="020F0502020204030204" pitchFamily="34" charset="0"/>
                      </a:endParaRPr>
                    </a:p>
                  </a:txBody>
                  <a:tcPr marL="6350" marR="6350" marT="50800" marB="50800"/>
                </a:tc>
                <a:extLst>
                  <a:ext uri="{0D108BD9-81ED-4DB2-BD59-A6C34878D82A}">
                    <a16:rowId xmlns:a16="http://schemas.microsoft.com/office/drawing/2014/main" val="18905431"/>
                  </a:ext>
                </a:extLst>
              </a:tr>
            </a:tbl>
          </a:graphicData>
        </a:graphic>
      </p:graphicFrame>
    </p:spTree>
    <p:extLst>
      <p:ext uri="{BB962C8B-B14F-4D97-AF65-F5344CB8AC3E}">
        <p14:creationId xmlns:p14="http://schemas.microsoft.com/office/powerpoint/2010/main" val="16784796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8D78-43F9-446F-AB81-94C9B200371B}"/>
              </a:ext>
            </a:extLst>
          </p:cNvPr>
          <p:cNvSpPr>
            <a:spLocks noGrp="1"/>
          </p:cNvSpPr>
          <p:nvPr>
            <p:ph type="title"/>
          </p:nvPr>
        </p:nvSpPr>
        <p:spPr>
          <a:xfrm>
            <a:off x="457200" y="274638"/>
            <a:ext cx="8229600" cy="334962"/>
          </a:xfrm>
        </p:spPr>
        <p:txBody>
          <a:bodyPr>
            <a:normAutofit fontScale="90000"/>
          </a:bodyPr>
          <a:lstStyle/>
          <a:p>
            <a:r>
              <a:rPr lang="en-IN" dirty="0">
                <a:solidFill>
                  <a:srgbClr val="0070C0"/>
                </a:solidFill>
              </a:rPr>
              <a:t>Mathematical Functions</a:t>
            </a:r>
          </a:p>
        </p:txBody>
      </p:sp>
      <p:pic>
        <p:nvPicPr>
          <p:cNvPr id="4" name="Content Placeholder 3">
            <a:extLst>
              <a:ext uri="{FF2B5EF4-FFF2-40B4-BE49-F238E27FC236}">
                <a16:creationId xmlns:a16="http://schemas.microsoft.com/office/drawing/2014/main" id="{51FBCCE5-18E1-41B4-9DFC-279064BF1132}"/>
              </a:ext>
            </a:extLst>
          </p:cNvPr>
          <p:cNvPicPr>
            <a:picLocks noGrp="1" noChangeAspect="1"/>
          </p:cNvPicPr>
          <p:nvPr>
            <p:ph idx="1"/>
          </p:nvPr>
        </p:nvPicPr>
        <p:blipFill>
          <a:blip r:embed="rId2"/>
          <a:stretch>
            <a:fillRect/>
          </a:stretch>
        </p:blipFill>
        <p:spPr>
          <a:xfrm>
            <a:off x="457201" y="762000"/>
            <a:ext cx="7777162" cy="2514600"/>
          </a:xfrm>
          <a:prstGeom prst="rect">
            <a:avLst/>
          </a:prstGeom>
        </p:spPr>
      </p:pic>
      <p:pic>
        <p:nvPicPr>
          <p:cNvPr id="5" name="Picture 4">
            <a:extLst>
              <a:ext uri="{FF2B5EF4-FFF2-40B4-BE49-F238E27FC236}">
                <a16:creationId xmlns:a16="http://schemas.microsoft.com/office/drawing/2014/main" id="{DB90AE28-6FBB-4273-9DB7-BB2CD996E389}"/>
              </a:ext>
            </a:extLst>
          </p:cNvPr>
          <p:cNvPicPr>
            <a:picLocks noChangeAspect="1"/>
          </p:cNvPicPr>
          <p:nvPr/>
        </p:nvPicPr>
        <p:blipFill>
          <a:blip r:embed="rId3"/>
          <a:stretch>
            <a:fillRect/>
          </a:stretch>
        </p:blipFill>
        <p:spPr>
          <a:xfrm>
            <a:off x="457200" y="3276601"/>
            <a:ext cx="7777162" cy="3505200"/>
          </a:xfrm>
          <a:prstGeom prst="rect">
            <a:avLst/>
          </a:prstGeom>
        </p:spPr>
      </p:pic>
    </p:spTree>
    <p:extLst>
      <p:ext uri="{BB962C8B-B14F-4D97-AF65-F5344CB8AC3E}">
        <p14:creationId xmlns:p14="http://schemas.microsoft.com/office/powerpoint/2010/main" val="4856002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574D6-DD64-4459-B119-8CA3F053C5B1}"/>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Conditional Statements</a:t>
            </a:r>
          </a:p>
        </p:txBody>
      </p:sp>
      <p:sp>
        <p:nvSpPr>
          <p:cNvPr id="3" name="Content Placeholder 2">
            <a:extLst>
              <a:ext uri="{FF2B5EF4-FFF2-40B4-BE49-F238E27FC236}">
                <a16:creationId xmlns:a16="http://schemas.microsoft.com/office/drawing/2014/main" id="{65D1BA0D-7464-4C5E-96E3-87C22AFD24DD}"/>
              </a:ext>
            </a:extLst>
          </p:cNvPr>
          <p:cNvSpPr>
            <a:spLocks noGrp="1"/>
          </p:cNvSpPr>
          <p:nvPr>
            <p:ph idx="1"/>
          </p:nvPr>
        </p:nvSpPr>
        <p:spPr>
          <a:xfrm>
            <a:off x="457200" y="838200"/>
            <a:ext cx="8229600" cy="5867400"/>
          </a:xfrm>
          <a:ln>
            <a:solidFill>
              <a:srgbClr val="00B050"/>
            </a:solidFill>
          </a:ln>
        </p:spPr>
        <p:txBody>
          <a:bodyPr/>
          <a:lstStyle/>
          <a:p>
            <a:r>
              <a:rPr lang="en-US" sz="2000" b="1" dirty="0"/>
              <a:t>Logical Conditions Supported by Python </a:t>
            </a:r>
          </a:p>
          <a:p>
            <a:pPr lvl="1">
              <a:buFont typeface="Wingdings" panose="05000000000000000000" pitchFamily="2" charset="2"/>
              <a:buChar char="Ø"/>
            </a:pPr>
            <a:r>
              <a:rPr lang="en-US" sz="2000" dirty="0"/>
              <a:t>Equal to (==)  </a:t>
            </a:r>
            <a:r>
              <a:rPr lang="en-US" sz="2000" dirty="0" err="1"/>
              <a:t>Eg</a:t>
            </a:r>
            <a:r>
              <a:rPr lang="en-US" sz="2000" dirty="0"/>
              <a:t>: a == b </a:t>
            </a:r>
          </a:p>
          <a:p>
            <a:pPr lvl="1">
              <a:buFont typeface="Wingdings" panose="05000000000000000000" pitchFamily="2" charset="2"/>
              <a:buChar char="Ø"/>
            </a:pPr>
            <a:r>
              <a:rPr lang="en-US" sz="2000" dirty="0"/>
              <a:t>Not Equal (!=) </a:t>
            </a:r>
            <a:r>
              <a:rPr lang="en-US" sz="2000" dirty="0" err="1"/>
              <a:t>Eg</a:t>
            </a:r>
            <a:r>
              <a:rPr lang="en-US" sz="2000" dirty="0"/>
              <a:t> : a != b </a:t>
            </a:r>
          </a:p>
          <a:p>
            <a:pPr lvl="1">
              <a:buFont typeface="Wingdings" panose="05000000000000000000" pitchFamily="2" charset="2"/>
              <a:buChar char="Ø"/>
            </a:pPr>
            <a:r>
              <a:rPr lang="en-US" sz="2000" dirty="0"/>
              <a:t>Greater than (&gt;) </a:t>
            </a:r>
            <a:r>
              <a:rPr lang="en-US" sz="2000" dirty="0" err="1"/>
              <a:t>Eg</a:t>
            </a:r>
            <a:r>
              <a:rPr lang="en-US" sz="2000" dirty="0"/>
              <a:t>: a &gt; b </a:t>
            </a:r>
          </a:p>
          <a:p>
            <a:pPr lvl="1">
              <a:buFont typeface="Wingdings" panose="05000000000000000000" pitchFamily="2" charset="2"/>
              <a:buChar char="Ø"/>
            </a:pPr>
            <a:r>
              <a:rPr lang="en-US" sz="2000" dirty="0"/>
              <a:t>Greater than or equal to (&gt;=) </a:t>
            </a:r>
            <a:r>
              <a:rPr lang="en-US" sz="2000" dirty="0" err="1"/>
              <a:t>Eg</a:t>
            </a:r>
            <a:r>
              <a:rPr lang="en-US" sz="2000" dirty="0"/>
              <a:t>: a &gt;= b </a:t>
            </a:r>
          </a:p>
          <a:p>
            <a:pPr lvl="1">
              <a:buFont typeface="Wingdings" panose="05000000000000000000" pitchFamily="2" charset="2"/>
              <a:buChar char="Ø"/>
            </a:pPr>
            <a:r>
              <a:rPr lang="en-US" sz="2000" dirty="0"/>
              <a:t>Less than (&lt;)  </a:t>
            </a:r>
            <a:r>
              <a:rPr lang="en-US" sz="2000" dirty="0" err="1"/>
              <a:t>Eg</a:t>
            </a:r>
            <a:r>
              <a:rPr lang="en-US" sz="2000" dirty="0"/>
              <a:t>: a &lt; b </a:t>
            </a:r>
          </a:p>
          <a:p>
            <a:pPr lvl="1">
              <a:buFont typeface="Wingdings" panose="05000000000000000000" pitchFamily="2" charset="2"/>
              <a:buChar char="Ø"/>
            </a:pPr>
            <a:r>
              <a:rPr lang="en-US" sz="2000" dirty="0"/>
              <a:t>Less than or equal to (&lt;=) </a:t>
            </a:r>
            <a:r>
              <a:rPr lang="en-US" sz="2000" dirty="0" err="1"/>
              <a:t>Eg</a:t>
            </a:r>
            <a:r>
              <a:rPr lang="en-US" sz="2000" dirty="0"/>
              <a:t>: a &lt;= b </a:t>
            </a:r>
          </a:p>
          <a:p>
            <a:pPr lvl="1"/>
            <a:endParaRPr lang="en-IN" dirty="0"/>
          </a:p>
        </p:txBody>
      </p:sp>
      <p:pic>
        <p:nvPicPr>
          <p:cNvPr id="6" name="Picture 5">
            <a:extLst>
              <a:ext uri="{FF2B5EF4-FFF2-40B4-BE49-F238E27FC236}">
                <a16:creationId xmlns:a16="http://schemas.microsoft.com/office/drawing/2014/main" id="{6591EAB7-8A13-4A0F-A18F-B0E4B8862F73}"/>
              </a:ext>
            </a:extLst>
          </p:cNvPr>
          <p:cNvPicPr>
            <a:picLocks noChangeAspect="1"/>
          </p:cNvPicPr>
          <p:nvPr/>
        </p:nvPicPr>
        <p:blipFill>
          <a:blip r:embed="rId2"/>
          <a:stretch>
            <a:fillRect/>
          </a:stretch>
        </p:blipFill>
        <p:spPr>
          <a:xfrm>
            <a:off x="885825" y="3429001"/>
            <a:ext cx="7372350" cy="3154362"/>
          </a:xfrm>
          <a:prstGeom prst="rect">
            <a:avLst/>
          </a:prstGeom>
        </p:spPr>
      </p:pic>
    </p:spTree>
    <p:extLst>
      <p:ext uri="{BB962C8B-B14F-4D97-AF65-F5344CB8AC3E}">
        <p14:creationId xmlns:p14="http://schemas.microsoft.com/office/powerpoint/2010/main" val="42352578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691C1-77BA-4862-8B56-F0269C36D0C3}"/>
              </a:ext>
            </a:extLst>
          </p:cNvPr>
          <p:cNvSpPr>
            <a:spLocks noGrp="1"/>
          </p:cNvSpPr>
          <p:nvPr>
            <p:ph type="title"/>
          </p:nvPr>
        </p:nvSpPr>
        <p:spPr>
          <a:xfrm>
            <a:off x="457200" y="274638"/>
            <a:ext cx="8229600" cy="457199"/>
          </a:xfrm>
        </p:spPr>
        <p:txBody>
          <a:bodyPr>
            <a:normAutofit fontScale="90000"/>
          </a:bodyPr>
          <a:lstStyle/>
          <a:p>
            <a:r>
              <a:rPr lang="en-IN">
                <a:solidFill>
                  <a:srgbClr val="0070C0"/>
                </a:solidFill>
              </a:rPr>
              <a:t>Types of Conditional Statements</a:t>
            </a:r>
            <a:endParaRPr lang="en-IN" dirty="0">
              <a:solidFill>
                <a:srgbClr val="0070C0"/>
              </a:solidFill>
            </a:endParaRPr>
          </a:p>
        </p:txBody>
      </p:sp>
      <p:sp>
        <p:nvSpPr>
          <p:cNvPr id="3" name="Content Placeholder 2">
            <a:extLst>
              <a:ext uri="{FF2B5EF4-FFF2-40B4-BE49-F238E27FC236}">
                <a16:creationId xmlns:a16="http://schemas.microsoft.com/office/drawing/2014/main" id="{028C1AC1-3BF0-4EFD-9C22-17F8E2071668}"/>
              </a:ext>
            </a:extLst>
          </p:cNvPr>
          <p:cNvSpPr>
            <a:spLocks noGrp="1"/>
          </p:cNvSpPr>
          <p:nvPr>
            <p:ph idx="1"/>
          </p:nvPr>
        </p:nvSpPr>
        <p:spPr>
          <a:xfrm>
            <a:off x="76200" y="914400"/>
            <a:ext cx="8610600" cy="5867400"/>
          </a:xfrm>
          <a:ln>
            <a:solidFill>
              <a:srgbClr val="00B050"/>
            </a:solidFill>
          </a:ln>
        </p:spPr>
        <p:txBody>
          <a:bodyPr/>
          <a:lstStyle/>
          <a:p>
            <a:r>
              <a:rPr lang="en-IN"/>
              <a:t>Simple if statement</a:t>
            </a:r>
          </a:p>
          <a:p>
            <a:r>
              <a:rPr lang="en-IN"/>
              <a:t>if – else statement</a:t>
            </a:r>
          </a:p>
          <a:p>
            <a:r>
              <a:rPr lang="en-IN"/>
              <a:t>elif- statement</a:t>
            </a:r>
          </a:p>
          <a:p>
            <a:r>
              <a:rPr lang="en-IN"/>
              <a:t>Nested if else statement</a:t>
            </a:r>
          </a:p>
          <a:p>
            <a:endParaRPr lang="en-IN" dirty="0"/>
          </a:p>
        </p:txBody>
      </p:sp>
      <p:pic>
        <p:nvPicPr>
          <p:cNvPr id="4" name="Picture 3">
            <a:extLst>
              <a:ext uri="{FF2B5EF4-FFF2-40B4-BE49-F238E27FC236}">
                <a16:creationId xmlns:a16="http://schemas.microsoft.com/office/drawing/2014/main" id="{5BFBB34B-5DF0-46E6-9074-0A100E1FDBBB}"/>
              </a:ext>
            </a:extLst>
          </p:cNvPr>
          <p:cNvPicPr>
            <a:picLocks noChangeAspect="1"/>
          </p:cNvPicPr>
          <p:nvPr/>
        </p:nvPicPr>
        <p:blipFill>
          <a:blip r:embed="rId2"/>
          <a:stretch>
            <a:fillRect/>
          </a:stretch>
        </p:blipFill>
        <p:spPr>
          <a:xfrm>
            <a:off x="589190" y="3520281"/>
            <a:ext cx="3867150" cy="1352550"/>
          </a:xfrm>
          <a:prstGeom prst="rect">
            <a:avLst/>
          </a:prstGeom>
          <a:ln>
            <a:solidFill>
              <a:srgbClr val="00B050"/>
            </a:solidFill>
          </a:ln>
        </p:spPr>
      </p:pic>
      <p:pic>
        <p:nvPicPr>
          <p:cNvPr id="5" name="Picture 4">
            <a:extLst>
              <a:ext uri="{FF2B5EF4-FFF2-40B4-BE49-F238E27FC236}">
                <a16:creationId xmlns:a16="http://schemas.microsoft.com/office/drawing/2014/main" id="{F32D47D7-8472-4551-8E6C-A63389691E02}"/>
              </a:ext>
            </a:extLst>
          </p:cNvPr>
          <p:cNvPicPr>
            <a:picLocks noChangeAspect="1"/>
          </p:cNvPicPr>
          <p:nvPr/>
        </p:nvPicPr>
        <p:blipFill>
          <a:blip r:embed="rId3"/>
          <a:stretch>
            <a:fillRect/>
          </a:stretch>
        </p:blipFill>
        <p:spPr>
          <a:xfrm>
            <a:off x="4703990" y="1295400"/>
            <a:ext cx="3982810" cy="2000250"/>
          </a:xfrm>
          <a:prstGeom prst="rect">
            <a:avLst/>
          </a:prstGeom>
          <a:ln>
            <a:solidFill>
              <a:srgbClr val="00B050"/>
            </a:solidFill>
          </a:ln>
        </p:spPr>
      </p:pic>
      <p:pic>
        <p:nvPicPr>
          <p:cNvPr id="6" name="Picture 5">
            <a:extLst>
              <a:ext uri="{FF2B5EF4-FFF2-40B4-BE49-F238E27FC236}">
                <a16:creationId xmlns:a16="http://schemas.microsoft.com/office/drawing/2014/main" id="{9C0CCB67-255D-48C5-93EC-233925C335B2}"/>
              </a:ext>
            </a:extLst>
          </p:cNvPr>
          <p:cNvPicPr>
            <a:picLocks noChangeAspect="1"/>
          </p:cNvPicPr>
          <p:nvPr/>
        </p:nvPicPr>
        <p:blipFill>
          <a:blip r:embed="rId4"/>
          <a:stretch>
            <a:fillRect/>
          </a:stretch>
        </p:blipFill>
        <p:spPr>
          <a:xfrm>
            <a:off x="4633232" y="3633107"/>
            <a:ext cx="3876675" cy="2609850"/>
          </a:xfrm>
          <a:prstGeom prst="rect">
            <a:avLst/>
          </a:prstGeom>
        </p:spPr>
      </p:pic>
    </p:spTree>
    <p:extLst>
      <p:ext uri="{BB962C8B-B14F-4D97-AF65-F5344CB8AC3E}">
        <p14:creationId xmlns:p14="http://schemas.microsoft.com/office/powerpoint/2010/main" val="15092406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F7879D-5E05-4013-88B5-1EC57DE7E0E1}"/>
              </a:ext>
            </a:extLst>
          </p:cNvPr>
          <p:cNvPicPr>
            <a:picLocks noChangeAspect="1"/>
          </p:cNvPicPr>
          <p:nvPr/>
        </p:nvPicPr>
        <p:blipFill>
          <a:blip r:embed="rId2"/>
          <a:stretch>
            <a:fillRect/>
          </a:stretch>
        </p:blipFill>
        <p:spPr>
          <a:xfrm>
            <a:off x="326572" y="417739"/>
            <a:ext cx="3924300" cy="2009775"/>
          </a:xfrm>
          <a:prstGeom prst="rect">
            <a:avLst/>
          </a:prstGeom>
          <a:ln>
            <a:solidFill>
              <a:srgbClr val="00B050"/>
            </a:solidFill>
          </a:ln>
        </p:spPr>
      </p:pic>
      <p:pic>
        <p:nvPicPr>
          <p:cNvPr id="6" name="Picture 5">
            <a:extLst>
              <a:ext uri="{FF2B5EF4-FFF2-40B4-BE49-F238E27FC236}">
                <a16:creationId xmlns:a16="http://schemas.microsoft.com/office/drawing/2014/main" id="{90CB8BB3-B238-4C4D-A638-01B2800B3A13}"/>
              </a:ext>
            </a:extLst>
          </p:cNvPr>
          <p:cNvPicPr>
            <a:picLocks noChangeAspect="1"/>
          </p:cNvPicPr>
          <p:nvPr/>
        </p:nvPicPr>
        <p:blipFill>
          <a:blip r:embed="rId3"/>
          <a:stretch>
            <a:fillRect/>
          </a:stretch>
        </p:blipFill>
        <p:spPr>
          <a:xfrm>
            <a:off x="235405" y="2678565"/>
            <a:ext cx="3924300" cy="2581275"/>
          </a:xfrm>
          <a:prstGeom prst="rect">
            <a:avLst/>
          </a:prstGeom>
          <a:ln>
            <a:solidFill>
              <a:srgbClr val="00B050"/>
            </a:solidFill>
          </a:ln>
        </p:spPr>
      </p:pic>
      <p:pic>
        <p:nvPicPr>
          <p:cNvPr id="8" name="Picture 7">
            <a:extLst>
              <a:ext uri="{FF2B5EF4-FFF2-40B4-BE49-F238E27FC236}">
                <a16:creationId xmlns:a16="http://schemas.microsoft.com/office/drawing/2014/main" id="{4BE78A71-A036-4F69-9DEE-B1D3C6B4EB9B}"/>
              </a:ext>
            </a:extLst>
          </p:cNvPr>
          <p:cNvPicPr>
            <a:picLocks noChangeAspect="1"/>
          </p:cNvPicPr>
          <p:nvPr/>
        </p:nvPicPr>
        <p:blipFill>
          <a:blip r:embed="rId4"/>
          <a:stretch>
            <a:fillRect/>
          </a:stretch>
        </p:blipFill>
        <p:spPr>
          <a:xfrm>
            <a:off x="4615541" y="533400"/>
            <a:ext cx="4314825" cy="495300"/>
          </a:xfrm>
          <a:prstGeom prst="rect">
            <a:avLst/>
          </a:prstGeom>
          <a:ln>
            <a:solidFill>
              <a:srgbClr val="C00000"/>
            </a:solidFill>
          </a:ln>
        </p:spPr>
      </p:pic>
      <p:pic>
        <p:nvPicPr>
          <p:cNvPr id="9" name="Picture 8">
            <a:extLst>
              <a:ext uri="{FF2B5EF4-FFF2-40B4-BE49-F238E27FC236}">
                <a16:creationId xmlns:a16="http://schemas.microsoft.com/office/drawing/2014/main" id="{33A006D2-5D1E-427B-964A-498EF6D22561}"/>
              </a:ext>
            </a:extLst>
          </p:cNvPr>
          <p:cNvPicPr>
            <a:picLocks noChangeAspect="1"/>
          </p:cNvPicPr>
          <p:nvPr/>
        </p:nvPicPr>
        <p:blipFill>
          <a:blip r:embed="rId5"/>
          <a:stretch>
            <a:fillRect/>
          </a:stretch>
        </p:blipFill>
        <p:spPr>
          <a:xfrm>
            <a:off x="4572000" y="1319212"/>
            <a:ext cx="4276725" cy="923925"/>
          </a:xfrm>
          <a:prstGeom prst="rect">
            <a:avLst/>
          </a:prstGeom>
          <a:ln>
            <a:solidFill>
              <a:srgbClr val="C00000"/>
            </a:solidFill>
          </a:ln>
        </p:spPr>
      </p:pic>
      <p:pic>
        <p:nvPicPr>
          <p:cNvPr id="10" name="Picture 9">
            <a:extLst>
              <a:ext uri="{FF2B5EF4-FFF2-40B4-BE49-F238E27FC236}">
                <a16:creationId xmlns:a16="http://schemas.microsoft.com/office/drawing/2014/main" id="{B9D45B76-3842-4DBD-8BE5-8C3A2D354C9B}"/>
              </a:ext>
            </a:extLst>
          </p:cNvPr>
          <p:cNvPicPr>
            <a:picLocks noChangeAspect="1"/>
          </p:cNvPicPr>
          <p:nvPr/>
        </p:nvPicPr>
        <p:blipFill>
          <a:blip r:embed="rId6"/>
          <a:stretch>
            <a:fillRect/>
          </a:stretch>
        </p:blipFill>
        <p:spPr>
          <a:xfrm>
            <a:off x="4582884" y="2819400"/>
            <a:ext cx="4505325" cy="1628775"/>
          </a:xfrm>
          <a:prstGeom prst="rect">
            <a:avLst/>
          </a:prstGeom>
          <a:ln>
            <a:solidFill>
              <a:srgbClr val="C00000"/>
            </a:solidFill>
          </a:ln>
        </p:spPr>
      </p:pic>
      <p:pic>
        <p:nvPicPr>
          <p:cNvPr id="11" name="Picture 10">
            <a:extLst>
              <a:ext uri="{FF2B5EF4-FFF2-40B4-BE49-F238E27FC236}">
                <a16:creationId xmlns:a16="http://schemas.microsoft.com/office/drawing/2014/main" id="{89C583AD-9546-4A96-AC43-0220A6749D7A}"/>
              </a:ext>
            </a:extLst>
          </p:cNvPr>
          <p:cNvPicPr>
            <a:picLocks noChangeAspect="1"/>
          </p:cNvPicPr>
          <p:nvPr/>
        </p:nvPicPr>
        <p:blipFill>
          <a:blip r:embed="rId7"/>
          <a:stretch>
            <a:fillRect/>
          </a:stretch>
        </p:blipFill>
        <p:spPr>
          <a:xfrm>
            <a:off x="1295400" y="5326515"/>
            <a:ext cx="6353175" cy="1302885"/>
          </a:xfrm>
          <a:prstGeom prst="rect">
            <a:avLst/>
          </a:prstGeom>
          <a:ln>
            <a:solidFill>
              <a:srgbClr val="C00000"/>
            </a:solidFill>
          </a:ln>
        </p:spPr>
      </p:pic>
    </p:spTree>
    <p:extLst>
      <p:ext uri="{BB962C8B-B14F-4D97-AF65-F5344CB8AC3E}">
        <p14:creationId xmlns:p14="http://schemas.microsoft.com/office/powerpoint/2010/main" val="278705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38200"/>
            <a:ext cx="8229600" cy="1143000"/>
          </a:xfrm>
        </p:spPr>
        <p:txBody>
          <a:bodyPr>
            <a:normAutofit fontScale="90000"/>
          </a:bodyPr>
          <a:lstStyle/>
          <a:p>
            <a:br>
              <a:rPr lang="en-US" sz="4000" dirty="0"/>
            </a:br>
            <a:r>
              <a:rPr lang="en-US" sz="4000" dirty="0"/>
              <a:t>Introduction to IDLE - Default Python IDE</a:t>
            </a:r>
            <a:br>
              <a:rPr lang="en-US" dirty="0"/>
            </a:br>
            <a:endParaRPr lang="en-US" dirty="0"/>
          </a:p>
        </p:txBody>
      </p:sp>
      <p:sp>
        <p:nvSpPr>
          <p:cNvPr id="3" name="Content Placeholder 2"/>
          <p:cNvSpPr>
            <a:spLocks noGrp="1"/>
          </p:cNvSpPr>
          <p:nvPr>
            <p:ph idx="1"/>
          </p:nvPr>
        </p:nvSpPr>
        <p:spPr/>
        <p:txBody>
          <a:bodyPr/>
          <a:lstStyle/>
          <a:p>
            <a:pPr algn="just"/>
            <a:endParaRPr lang="en-US" dirty="0"/>
          </a:p>
          <a:p>
            <a:pPr algn="just"/>
            <a:endParaRPr lang="en-US" dirty="0"/>
          </a:p>
          <a:p>
            <a:pPr algn="just"/>
            <a:r>
              <a:rPr lang="en-US" dirty="0"/>
              <a:t>You can do it by typing IDLE in </a:t>
            </a:r>
            <a:r>
              <a:rPr lang="en-US" b="1" dirty="0"/>
              <a:t>Windows/Mac/Linux</a:t>
            </a:r>
            <a:r>
              <a:rPr lang="en-US" dirty="0"/>
              <a:t> search bar and it should appear.(After Installation of Python)</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CED2-A9C9-445E-9496-3CCC3AABF1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DBE48A-0FA2-462F-95DD-7229E2B5B878}"/>
              </a:ext>
            </a:extLst>
          </p:cNvPr>
          <p:cNvSpPr>
            <a:spLocks noGrp="1"/>
          </p:cNvSpPr>
          <p:nvPr>
            <p:ph idx="1"/>
          </p:nvPr>
        </p:nvSpPr>
        <p:spPr/>
        <p:txBody>
          <a:bodyPr>
            <a:normAutofit fontScale="85000" lnSpcReduction="20000"/>
          </a:bodyPr>
          <a:lstStyle/>
          <a:p>
            <a:r>
              <a:rPr lang="en-US" dirty="0"/>
              <a:t>Python supports the usual logical conditions from mathematics:</a:t>
            </a:r>
          </a:p>
          <a:p>
            <a:r>
              <a:rPr lang="en-US" dirty="0"/>
              <a:t>Equals: a == b</a:t>
            </a:r>
          </a:p>
          <a:p>
            <a:r>
              <a:rPr lang="en-US" dirty="0"/>
              <a:t>Not Equals: a != b</a:t>
            </a:r>
          </a:p>
          <a:p>
            <a:r>
              <a:rPr lang="en-US" dirty="0"/>
              <a:t>Less than: a &lt; b</a:t>
            </a:r>
          </a:p>
          <a:p>
            <a:r>
              <a:rPr lang="en-US" dirty="0"/>
              <a:t>Less than or equal to: a &lt;= b</a:t>
            </a:r>
          </a:p>
          <a:p>
            <a:r>
              <a:rPr lang="en-US" dirty="0"/>
              <a:t>Greater than: a &gt; b</a:t>
            </a:r>
          </a:p>
          <a:p>
            <a:r>
              <a:rPr lang="en-US" dirty="0"/>
              <a:t>Greater than or equal to: a &gt;= b</a:t>
            </a:r>
          </a:p>
          <a:p>
            <a:r>
              <a:rPr lang="en-US" dirty="0"/>
              <a:t>These conditions can be used in several ways, most commonly in "if statements" and loops.</a:t>
            </a:r>
          </a:p>
          <a:p>
            <a:r>
              <a:rPr lang="en-US" dirty="0"/>
              <a:t>An "if statement" is written by using the if keyword.</a:t>
            </a:r>
          </a:p>
          <a:p>
            <a:endParaRPr lang="en-IN" dirty="0"/>
          </a:p>
        </p:txBody>
      </p:sp>
    </p:spTree>
    <p:extLst>
      <p:ext uri="{BB962C8B-B14F-4D97-AF65-F5344CB8AC3E}">
        <p14:creationId xmlns:p14="http://schemas.microsoft.com/office/powerpoint/2010/main" val="37421710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45DD-0165-437E-ADB7-FBE63DD412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686EB2-FEFA-412A-ABC1-39608BF9E037}"/>
              </a:ext>
            </a:extLst>
          </p:cNvPr>
          <p:cNvSpPr>
            <a:spLocks noGrp="1"/>
          </p:cNvSpPr>
          <p:nvPr>
            <p:ph idx="1"/>
          </p:nvPr>
        </p:nvSpPr>
        <p:spPr/>
        <p:txBody>
          <a:bodyPr/>
          <a:lstStyle/>
          <a:p>
            <a:r>
              <a:rPr lang="en-US" dirty="0"/>
              <a:t>Example</a:t>
            </a:r>
          </a:p>
          <a:p>
            <a:pPr marL="0" indent="0">
              <a:buNone/>
            </a:pPr>
            <a:r>
              <a:rPr lang="en-US" dirty="0"/>
              <a:t>If statement:</a:t>
            </a:r>
          </a:p>
          <a:p>
            <a:pPr marL="0" indent="0">
              <a:buNone/>
            </a:pPr>
            <a:r>
              <a:rPr lang="en-US" dirty="0"/>
              <a:t>   a = 33</a:t>
            </a:r>
            <a:br>
              <a:rPr lang="en-US" dirty="0"/>
            </a:br>
            <a:r>
              <a:rPr lang="en-US" dirty="0"/>
              <a:t>   b = 200</a:t>
            </a:r>
            <a:br>
              <a:rPr lang="en-US" dirty="0"/>
            </a:br>
            <a:r>
              <a:rPr lang="en-US" dirty="0"/>
              <a:t>   if b &gt; a:</a:t>
            </a:r>
            <a:br>
              <a:rPr lang="en-US" dirty="0"/>
            </a:br>
            <a:r>
              <a:rPr lang="en-US" dirty="0"/>
              <a:t>  print("b is greater than a")</a:t>
            </a:r>
          </a:p>
        </p:txBody>
      </p:sp>
    </p:spTree>
    <p:extLst>
      <p:ext uri="{BB962C8B-B14F-4D97-AF65-F5344CB8AC3E}">
        <p14:creationId xmlns:p14="http://schemas.microsoft.com/office/powerpoint/2010/main" val="18268479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512C7-7AEF-4574-82E5-82BF8ABBCF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18CE8F0-5173-4CC8-9082-61018B60A63E}"/>
              </a:ext>
            </a:extLst>
          </p:cNvPr>
          <p:cNvSpPr>
            <a:spLocks noGrp="1"/>
          </p:cNvSpPr>
          <p:nvPr>
            <p:ph idx="1"/>
          </p:nvPr>
        </p:nvSpPr>
        <p:spPr/>
        <p:txBody>
          <a:bodyPr/>
          <a:lstStyle/>
          <a:p>
            <a:r>
              <a:rPr lang="en-US" dirty="0"/>
              <a:t>In this example we use two variables, a and b, which are used as part of the if statement to test whether b is greater than a. </a:t>
            </a:r>
          </a:p>
          <a:p>
            <a:r>
              <a:rPr lang="en-US" dirty="0"/>
              <a:t>As a is 33, and b is 200, we know that 200 is greater than 33, and so we print to screen that "b is greater than a".</a:t>
            </a:r>
            <a:endParaRPr lang="en-IN" dirty="0"/>
          </a:p>
        </p:txBody>
      </p:sp>
    </p:spTree>
    <p:extLst>
      <p:ext uri="{BB962C8B-B14F-4D97-AF65-F5344CB8AC3E}">
        <p14:creationId xmlns:p14="http://schemas.microsoft.com/office/powerpoint/2010/main" val="16009039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18D8-C19C-41AC-B6DC-F72E493B0513}"/>
              </a:ext>
            </a:extLst>
          </p:cNvPr>
          <p:cNvSpPr>
            <a:spLocks noGrp="1"/>
          </p:cNvSpPr>
          <p:nvPr>
            <p:ph type="title"/>
          </p:nvPr>
        </p:nvSpPr>
        <p:spPr/>
        <p:txBody>
          <a:bodyPr>
            <a:normAutofit fontScale="90000"/>
          </a:bodyPr>
          <a:lstStyle/>
          <a:p>
            <a:br>
              <a:rPr lang="en-US" dirty="0"/>
            </a:br>
            <a:r>
              <a:rPr lang="en-US" dirty="0"/>
              <a:t>Indentation</a:t>
            </a:r>
            <a:br>
              <a:rPr lang="en-US" dirty="0"/>
            </a:br>
            <a:endParaRPr lang="en-IN" dirty="0"/>
          </a:p>
        </p:txBody>
      </p:sp>
      <p:sp>
        <p:nvSpPr>
          <p:cNvPr id="3" name="Content Placeholder 2">
            <a:extLst>
              <a:ext uri="{FF2B5EF4-FFF2-40B4-BE49-F238E27FC236}">
                <a16:creationId xmlns:a16="http://schemas.microsoft.com/office/drawing/2014/main" id="{81533A3E-BEED-46C5-9F31-0C1F9D75C521}"/>
              </a:ext>
            </a:extLst>
          </p:cNvPr>
          <p:cNvSpPr>
            <a:spLocks noGrp="1"/>
          </p:cNvSpPr>
          <p:nvPr>
            <p:ph idx="1"/>
          </p:nvPr>
        </p:nvSpPr>
        <p:spPr/>
        <p:txBody>
          <a:bodyPr>
            <a:normAutofit fontScale="92500" lnSpcReduction="20000"/>
          </a:bodyPr>
          <a:lstStyle/>
          <a:p>
            <a:r>
              <a:rPr lang="en-US" dirty="0"/>
              <a:t>Python relies on indentation (whitespace at the beginning of a line) to define scope in the code. Other programming languages often use curly-brackets for this purpose.</a:t>
            </a:r>
          </a:p>
          <a:p>
            <a:r>
              <a:rPr lang="en-US" dirty="0"/>
              <a:t>Example</a:t>
            </a:r>
          </a:p>
          <a:p>
            <a:pPr marL="0" indent="0">
              <a:buNone/>
            </a:pPr>
            <a:r>
              <a:rPr lang="en-US" dirty="0"/>
              <a:t>    If statement, without indentation (will raise an error):</a:t>
            </a:r>
          </a:p>
          <a:p>
            <a:pPr marL="0" indent="0">
              <a:buNone/>
            </a:pPr>
            <a:r>
              <a:rPr lang="en-US" dirty="0"/>
              <a:t>    a = 33</a:t>
            </a:r>
            <a:br>
              <a:rPr lang="en-US" dirty="0"/>
            </a:br>
            <a:r>
              <a:rPr lang="en-US" dirty="0"/>
              <a:t>    b = 200</a:t>
            </a:r>
            <a:br>
              <a:rPr lang="en-US" dirty="0"/>
            </a:br>
            <a:r>
              <a:rPr lang="en-US" dirty="0"/>
              <a:t>    if b &gt; a:</a:t>
            </a:r>
            <a:br>
              <a:rPr lang="en-US" dirty="0"/>
            </a:br>
            <a:r>
              <a:rPr lang="en-US" dirty="0"/>
              <a:t>print("b is greater than a") # you will get an error</a:t>
            </a:r>
          </a:p>
          <a:p>
            <a:endParaRPr lang="en-US" dirty="0"/>
          </a:p>
          <a:p>
            <a:endParaRPr lang="en-IN" dirty="0"/>
          </a:p>
        </p:txBody>
      </p:sp>
    </p:spTree>
    <p:extLst>
      <p:ext uri="{BB962C8B-B14F-4D97-AF65-F5344CB8AC3E}">
        <p14:creationId xmlns:p14="http://schemas.microsoft.com/office/powerpoint/2010/main" val="16533147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1547-1446-458B-8834-B88858A5A68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A09F1E-8FFA-43D4-96B4-C69BF20429A4}"/>
              </a:ext>
            </a:extLst>
          </p:cNvPr>
          <p:cNvSpPr>
            <a:spLocks noGrp="1"/>
          </p:cNvSpPr>
          <p:nvPr>
            <p:ph idx="1"/>
          </p:nvPr>
        </p:nvSpPr>
        <p:spPr/>
        <p:txBody>
          <a:bodyPr>
            <a:normAutofit fontScale="77500" lnSpcReduction="20000"/>
          </a:bodyPr>
          <a:lstStyle/>
          <a:p>
            <a:r>
              <a:rPr lang="en-US" dirty="0" err="1"/>
              <a:t>Elif</a:t>
            </a:r>
            <a:endParaRPr lang="en-US" dirty="0"/>
          </a:p>
          <a:p>
            <a:pPr marL="0" indent="0">
              <a:buNone/>
            </a:pPr>
            <a:r>
              <a:rPr lang="en-US" dirty="0"/>
              <a:t>The </a:t>
            </a:r>
            <a:r>
              <a:rPr lang="en-US" dirty="0" err="1"/>
              <a:t>elif</a:t>
            </a:r>
            <a:r>
              <a:rPr lang="en-US" dirty="0"/>
              <a:t> keyword is pythons way of saying "if the previous conditions were not true, then try this condition".</a:t>
            </a:r>
          </a:p>
          <a:p>
            <a:pPr marL="0" indent="0">
              <a:buNone/>
            </a:pPr>
            <a:r>
              <a:rPr lang="en-US" dirty="0"/>
              <a:t>Example</a:t>
            </a:r>
          </a:p>
          <a:p>
            <a:pPr marL="0" indent="0">
              <a:buNone/>
            </a:pPr>
            <a:r>
              <a:rPr lang="en-US" dirty="0"/>
              <a:t>    a = 33</a:t>
            </a:r>
            <a:br>
              <a:rPr lang="en-US" dirty="0"/>
            </a:br>
            <a:r>
              <a:rPr lang="en-US" dirty="0"/>
              <a:t>    b = 33</a:t>
            </a:r>
            <a:br>
              <a:rPr lang="en-US" dirty="0"/>
            </a:br>
            <a:r>
              <a:rPr lang="en-US" dirty="0"/>
              <a:t>    if b &gt; a:</a:t>
            </a:r>
            <a:br>
              <a:rPr lang="en-US" dirty="0"/>
            </a:br>
            <a:r>
              <a:rPr lang="en-US" dirty="0"/>
              <a:t>    print("b is greater than a")</a:t>
            </a:r>
            <a:br>
              <a:rPr lang="en-US" dirty="0"/>
            </a:br>
            <a:r>
              <a:rPr lang="en-US" dirty="0"/>
              <a:t>   </a:t>
            </a:r>
            <a:r>
              <a:rPr lang="en-US" dirty="0" err="1"/>
              <a:t>elif</a:t>
            </a:r>
            <a:r>
              <a:rPr lang="en-US" dirty="0"/>
              <a:t> a == b:</a:t>
            </a:r>
            <a:br>
              <a:rPr lang="en-US" dirty="0"/>
            </a:br>
            <a:r>
              <a:rPr lang="en-US" dirty="0"/>
              <a:t>  print("a and b are equal")</a:t>
            </a:r>
          </a:p>
          <a:p>
            <a:pPr marL="0" indent="0">
              <a:buNone/>
            </a:pPr>
            <a:r>
              <a:rPr lang="en-US" dirty="0"/>
              <a:t>In this example a is equal to b, so the first condition is not true, but the </a:t>
            </a:r>
            <a:r>
              <a:rPr lang="en-US" dirty="0" err="1"/>
              <a:t>elif</a:t>
            </a:r>
            <a:r>
              <a:rPr lang="en-US" dirty="0"/>
              <a:t> condition is true, so we print to screen that "a and b are equal".</a:t>
            </a:r>
          </a:p>
          <a:p>
            <a:pPr marL="0" indent="0">
              <a:buNone/>
            </a:pPr>
            <a:endParaRPr lang="en-US" dirty="0"/>
          </a:p>
          <a:p>
            <a:endParaRPr lang="en-IN" dirty="0"/>
          </a:p>
        </p:txBody>
      </p:sp>
    </p:spTree>
    <p:extLst>
      <p:ext uri="{BB962C8B-B14F-4D97-AF65-F5344CB8AC3E}">
        <p14:creationId xmlns:p14="http://schemas.microsoft.com/office/powerpoint/2010/main" val="19863352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912A0E-04FB-4DA5-A133-04ADC293061A}"/>
              </a:ext>
            </a:extLst>
          </p:cNvPr>
          <p:cNvSpPr>
            <a:spLocks noGrp="1"/>
          </p:cNvSpPr>
          <p:nvPr>
            <p:ph idx="1"/>
          </p:nvPr>
        </p:nvSpPr>
        <p:spPr>
          <a:xfrm>
            <a:off x="457200" y="685800"/>
            <a:ext cx="8229600" cy="4399747"/>
          </a:xfrm>
        </p:spPr>
        <p:txBody>
          <a:bodyPr>
            <a:normAutofit fontScale="85000" lnSpcReduction="20000"/>
          </a:bodyPr>
          <a:lstStyle/>
          <a:p>
            <a:r>
              <a:rPr lang="en-US" dirty="0"/>
              <a:t>Else</a:t>
            </a:r>
          </a:p>
          <a:p>
            <a:pPr marL="0" indent="0">
              <a:buNone/>
            </a:pPr>
            <a:r>
              <a:rPr lang="en-US" dirty="0"/>
              <a:t>The else keyword catches anything which isn't caught by the preceding conditions.</a:t>
            </a:r>
          </a:p>
          <a:p>
            <a:pPr marL="0" indent="0">
              <a:buNone/>
            </a:pPr>
            <a:r>
              <a:rPr lang="en-US" dirty="0"/>
              <a:t>Example</a:t>
            </a:r>
          </a:p>
          <a:p>
            <a:pPr marL="0" indent="0">
              <a:buNone/>
            </a:pPr>
            <a:r>
              <a:rPr lang="en-US" dirty="0"/>
              <a:t>a = 200</a:t>
            </a:r>
            <a:br>
              <a:rPr lang="en-US" dirty="0"/>
            </a:br>
            <a:r>
              <a:rPr lang="en-US" dirty="0"/>
              <a:t>b = 33</a:t>
            </a:r>
            <a:br>
              <a:rPr lang="en-US" dirty="0"/>
            </a:br>
            <a:r>
              <a:rPr lang="en-US" dirty="0"/>
              <a:t>if b &gt; a:</a:t>
            </a:r>
            <a:br>
              <a:rPr lang="en-US" dirty="0"/>
            </a:br>
            <a:r>
              <a:rPr lang="en-US" dirty="0"/>
              <a:t>  print("b is greater than a")</a:t>
            </a:r>
            <a:br>
              <a:rPr lang="en-US" dirty="0"/>
            </a:br>
            <a:r>
              <a:rPr lang="en-US" dirty="0" err="1"/>
              <a:t>elif</a:t>
            </a:r>
            <a:r>
              <a:rPr lang="en-US" dirty="0"/>
              <a:t> a == b:</a:t>
            </a:r>
            <a:br>
              <a:rPr lang="en-US" dirty="0"/>
            </a:br>
            <a:r>
              <a:rPr lang="en-US" dirty="0"/>
              <a:t>  print("a and b are equal")</a:t>
            </a:r>
            <a:br>
              <a:rPr lang="en-US" dirty="0"/>
            </a:br>
            <a:r>
              <a:rPr lang="en-US" dirty="0"/>
              <a:t>else:</a:t>
            </a:r>
            <a:br>
              <a:rPr lang="en-US" dirty="0"/>
            </a:br>
            <a:r>
              <a:rPr lang="en-US" dirty="0"/>
              <a:t>  print("a is greater than b")</a:t>
            </a:r>
          </a:p>
          <a:p>
            <a:pPr marL="0" indent="0">
              <a:buNone/>
            </a:pPr>
            <a:endParaRPr lang="en-US" dirty="0"/>
          </a:p>
          <a:p>
            <a:endParaRPr lang="en-IN" dirty="0"/>
          </a:p>
        </p:txBody>
      </p:sp>
      <p:sp>
        <p:nvSpPr>
          <p:cNvPr id="4" name="Rectangle 1">
            <a:extLst>
              <a:ext uri="{FF2B5EF4-FFF2-40B4-BE49-F238E27FC236}">
                <a16:creationId xmlns:a16="http://schemas.microsoft.com/office/drawing/2014/main" id="{1D330B08-2DEE-4AD4-B345-B5D3BDFC644C}"/>
              </a:ext>
            </a:extLst>
          </p:cNvPr>
          <p:cNvSpPr>
            <a:spLocks noChangeArrowheads="1"/>
          </p:cNvSpPr>
          <p:nvPr/>
        </p:nvSpPr>
        <p:spPr bwMode="auto">
          <a:xfrm>
            <a:off x="228600" y="5085547"/>
            <a:ext cx="8229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In this example </a:t>
            </a:r>
            <a:r>
              <a:rPr kumimoji="0" lang="en-US" altLang="en-US" sz="1400" b="0" i="0" u="none" strike="noStrike" cap="none" normalizeH="0" baseline="0" dirty="0">
                <a:ln>
                  <a:noFill/>
                </a:ln>
                <a:solidFill>
                  <a:srgbClr val="DC143C"/>
                </a:solidFill>
                <a:effectLst/>
                <a:latin typeface="Consolas" panose="020B0609020204030204" pitchFamily="49" charset="0"/>
              </a:rPr>
              <a:t>a</a:t>
            </a:r>
            <a:r>
              <a:rPr kumimoji="0" lang="en-US" altLang="en-US" sz="1400" b="0" i="0" u="none" strike="noStrike" cap="none" normalizeH="0" baseline="0" dirty="0">
                <a:ln>
                  <a:noFill/>
                </a:ln>
                <a:solidFill>
                  <a:srgbClr val="000000"/>
                </a:solidFill>
                <a:effectLst/>
                <a:latin typeface="Verdana" panose="020B0604030504040204" pitchFamily="34" charset="0"/>
              </a:rPr>
              <a:t> is greater than </a:t>
            </a:r>
            <a:r>
              <a:rPr kumimoji="0" lang="en-US" altLang="en-US" sz="1400" b="0" i="0" u="none" strike="noStrike" cap="none" normalizeH="0" baseline="0" dirty="0">
                <a:ln>
                  <a:noFill/>
                </a:ln>
                <a:solidFill>
                  <a:srgbClr val="DC143C"/>
                </a:solidFill>
                <a:effectLst/>
                <a:latin typeface="Consolas" panose="020B0609020204030204" pitchFamily="49" charset="0"/>
              </a:rPr>
              <a:t>b</a:t>
            </a:r>
            <a:r>
              <a:rPr kumimoji="0" lang="en-US" altLang="en-US" sz="1400" b="0" i="0" u="none" strike="noStrike" cap="none" normalizeH="0" baseline="0" dirty="0">
                <a:ln>
                  <a:noFill/>
                </a:ln>
                <a:solidFill>
                  <a:srgbClr val="000000"/>
                </a:solidFill>
                <a:effectLst/>
                <a:latin typeface="Verdana" panose="020B0604030504040204" pitchFamily="34" charset="0"/>
              </a:rPr>
              <a:t>, so the first condition is not true, also the </a:t>
            </a:r>
            <a:r>
              <a:rPr kumimoji="0" lang="en-US" altLang="en-US" sz="1400" b="0" i="0" u="none" strike="noStrike" cap="none" normalizeH="0" baseline="0" dirty="0" err="1">
                <a:ln>
                  <a:noFill/>
                </a:ln>
                <a:solidFill>
                  <a:srgbClr val="DC143C"/>
                </a:solidFill>
                <a:effectLst/>
                <a:latin typeface="Consolas" panose="020B0609020204030204" pitchFamily="49" charset="0"/>
              </a:rPr>
              <a:t>elif</a:t>
            </a:r>
            <a:r>
              <a:rPr kumimoji="0" lang="en-US" altLang="en-US" sz="1400" b="0" i="0" u="none" strike="noStrike" cap="none" normalizeH="0" baseline="0" dirty="0">
                <a:ln>
                  <a:noFill/>
                </a:ln>
                <a:solidFill>
                  <a:srgbClr val="000000"/>
                </a:solidFill>
                <a:effectLst/>
                <a:latin typeface="Verdana" panose="020B0604030504040204" pitchFamily="34" charset="0"/>
              </a:rPr>
              <a:t> condition is not true,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so we go to the </a:t>
            </a:r>
            <a:r>
              <a:rPr kumimoji="0" lang="en-US" altLang="en-US" sz="1400" b="0" i="0" u="none" strike="noStrike" cap="none" normalizeH="0" baseline="0" dirty="0">
                <a:ln>
                  <a:noFill/>
                </a:ln>
                <a:solidFill>
                  <a:srgbClr val="DC143C"/>
                </a:solidFill>
                <a:effectLst/>
                <a:latin typeface="Consolas" panose="020B0609020204030204" pitchFamily="49" charset="0"/>
              </a:rPr>
              <a:t>else</a:t>
            </a:r>
            <a:r>
              <a:rPr kumimoji="0" lang="en-US" altLang="en-US" sz="1400" b="0" i="0" u="none" strike="noStrike" cap="none" normalizeH="0" baseline="0" dirty="0">
                <a:ln>
                  <a:noFill/>
                </a:ln>
                <a:solidFill>
                  <a:srgbClr val="000000"/>
                </a:solidFill>
                <a:effectLst/>
                <a:latin typeface="Verdana" panose="020B0604030504040204" pitchFamily="34" charset="0"/>
              </a:rPr>
              <a:t> condition and print to screen that "a is greater than b".</a:t>
            </a: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Verdana" panose="020B0604030504040204" pitchFamily="34" charset="0"/>
              </a:rPr>
              <a:t>You can also have an </a:t>
            </a:r>
            <a:r>
              <a:rPr kumimoji="0" lang="en-US" altLang="en-US" sz="1400" b="0" i="0" u="none" strike="noStrike" cap="none" normalizeH="0" baseline="0" dirty="0">
                <a:ln>
                  <a:noFill/>
                </a:ln>
                <a:solidFill>
                  <a:srgbClr val="DC143C"/>
                </a:solidFill>
                <a:effectLst/>
                <a:latin typeface="Consolas" panose="020B0609020204030204" pitchFamily="49" charset="0"/>
              </a:rPr>
              <a:t>else</a:t>
            </a:r>
            <a:r>
              <a:rPr kumimoji="0" lang="en-US" altLang="en-US" sz="1400" b="0" i="0" u="none" strike="noStrike" cap="none" normalizeH="0" baseline="0" dirty="0">
                <a:ln>
                  <a:noFill/>
                </a:ln>
                <a:solidFill>
                  <a:srgbClr val="000000"/>
                </a:solidFill>
                <a:effectLst/>
                <a:latin typeface="Verdana" panose="020B0604030504040204" pitchFamily="34" charset="0"/>
              </a:rPr>
              <a:t> without the </a:t>
            </a:r>
            <a:r>
              <a:rPr kumimoji="0" lang="en-US" altLang="en-US" sz="1400" b="0" i="0" u="none" strike="noStrike" cap="none" normalizeH="0" baseline="0" dirty="0" err="1">
                <a:ln>
                  <a:noFill/>
                </a:ln>
                <a:solidFill>
                  <a:srgbClr val="DC143C"/>
                </a:solidFill>
                <a:effectLst/>
                <a:latin typeface="Consolas" panose="020B0609020204030204" pitchFamily="49" charset="0"/>
              </a:rPr>
              <a:t>elif</a:t>
            </a:r>
            <a:r>
              <a:rPr kumimoji="0" lang="en-US" altLang="en-US" sz="1400" b="0" i="0" u="none" strike="noStrike" cap="none" normalizeH="0" baseline="0" dirty="0">
                <a:ln>
                  <a:noFill/>
                </a:ln>
                <a:solidFill>
                  <a:srgbClr val="000000"/>
                </a:solidFill>
                <a:effectLst/>
                <a:latin typeface="Verdana" panose="020B0604030504040204" pitchFamily="34"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56504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20A3E-785A-4A57-9320-0A7C7F5169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6D1692-62B2-41EA-A4EF-6BA030C2FB39}"/>
              </a:ext>
            </a:extLst>
          </p:cNvPr>
          <p:cNvSpPr>
            <a:spLocks noGrp="1"/>
          </p:cNvSpPr>
          <p:nvPr>
            <p:ph idx="1"/>
          </p:nvPr>
        </p:nvSpPr>
        <p:spPr/>
        <p:txBody>
          <a:bodyPr/>
          <a:lstStyle/>
          <a:p>
            <a:r>
              <a:rPr lang="en-US" dirty="0"/>
              <a:t>Example</a:t>
            </a:r>
          </a:p>
          <a:p>
            <a:pPr marL="0" indent="0">
              <a:buNone/>
            </a:pPr>
            <a:r>
              <a:rPr lang="en-US" dirty="0"/>
              <a:t>a = 200</a:t>
            </a:r>
            <a:br>
              <a:rPr lang="en-US" dirty="0"/>
            </a:br>
            <a:r>
              <a:rPr lang="en-US" dirty="0"/>
              <a:t>b = 33</a:t>
            </a:r>
            <a:br>
              <a:rPr lang="en-US" dirty="0"/>
            </a:br>
            <a:r>
              <a:rPr lang="en-US" dirty="0"/>
              <a:t>if b &gt; a:</a:t>
            </a:r>
            <a:br>
              <a:rPr lang="en-US" dirty="0"/>
            </a:br>
            <a:r>
              <a:rPr lang="en-US" dirty="0"/>
              <a:t>  print("b is greater than a")</a:t>
            </a:r>
            <a:br>
              <a:rPr lang="en-US" dirty="0"/>
            </a:br>
            <a:r>
              <a:rPr lang="en-US" dirty="0"/>
              <a:t>else:</a:t>
            </a:r>
            <a:br>
              <a:rPr lang="en-US" dirty="0"/>
            </a:br>
            <a:r>
              <a:rPr lang="en-US" dirty="0"/>
              <a:t>  print("b is not greater than a")</a:t>
            </a:r>
          </a:p>
          <a:p>
            <a:endParaRPr lang="en-IN" dirty="0"/>
          </a:p>
        </p:txBody>
      </p:sp>
    </p:spTree>
    <p:extLst>
      <p:ext uri="{BB962C8B-B14F-4D97-AF65-F5344CB8AC3E}">
        <p14:creationId xmlns:p14="http://schemas.microsoft.com/office/powerpoint/2010/main" val="150420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5EA04-860E-4ED8-BB16-6BBC89F8E4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455BC2-84A2-4BD4-9751-84863391AD4F}"/>
              </a:ext>
            </a:extLst>
          </p:cNvPr>
          <p:cNvSpPr>
            <a:spLocks noGrp="1"/>
          </p:cNvSpPr>
          <p:nvPr>
            <p:ph idx="1"/>
          </p:nvPr>
        </p:nvSpPr>
        <p:spPr/>
        <p:txBody>
          <a:bodyPr>
            <a:normAutofit fontScale="92500"/>
          </a:bodyPr>
          <a:lstStyle/>
          <a:p>
            <a:r>
              <a:rPr lang="en-US" dirty="0"/>
              <a:t>Short Hand If</a:t>
            </a:r>
          </a:p>
          <a:p>
            <a:r>
              <a:rPr lang="en-US" dirty="0"/>
              <a:t>If you have only one statement to execute, you can put it on the same line as the if statement.</a:t>
            </a:r>
          </a:p>
          <a:p>
            <a:r>
              <a:rPr lang="en-US" dirty="0"/>
              <a:t>Example</a:t>
            </a:r>
          </a:p>
          <a:p>
            <a:r>
              <a:rPr lang="en-US" dirty="0"/>
              <a:t>One line if statement:</a:t>
            </a:r>
          </a:p>
          <a:p>
            <a:pPr marL="0" indent="0">
              <a:buNone/>
            </a:pPr>
            <a:r>
              <a:rPr lang="en-US" dirty="0"/>
              <a:t>if a &gt; b: print("a is greater than b")</a:t>
            </a:r>
          </a:p>
          <a:p>
            <a:pPr marL="0" indent="0">
              <a:buNone/>
            </a:pPr>
            <a:br>
              <a:rPr lang="en-US" dirty="0"/>
            </a:br>
            <a:endParaRPr lang="en-IN" dirty="0"/>
          </a:p>
        </p:txBody>
      </p:sp>
    </p:spTree>
    <p:extLst>
      <p:ext uri="{BB962C8B-B14F-4D97-AF65-F5344CB8AC3E}">
        <p14:creationId xmlns:p14="http://schemas.microsoft.com/office/powerpoint/2010/main" val="21315413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65B48-B075-40E4-9C08-15C6FD7A6B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CC53032-C825-4169-BAE9-B9CF472C6961}"/>
              </a:ext>
            </a:extLst>
          </p:cNvPr>
          <p:cNvSpPr>
            <a:spLocks noGrp="1"/>
          </p:cNvSpPr>
          <p:nvPr>
            <p:ph idx="1"/>
          </p:nvPr>
        </p:nvSpPr>
        <p:spPr/>
        <p:txBody>
          <a:bodyPr>
            <a:normAutofit lnSpcReduction="10000"/>
          </a:bodyPr>
          <a:lstStyle/>
          <a:p>
            <a:r>
              <a:rPr lang="en-US" dirty="0"/>
              <a:t>Short Hand If ... Else</a:t>
            </a:r>
          </a:p>
          <a:p>
            <a:r>
              <a:rPr lang="en-US" dirty="0"/>
              <a:t>If you have only one statement to execute, one for if, and one for else, you can put it all on the same line:</a:t>
            </a:r>
          </a:p>
          <a:p>
            <a:r>
              <a:rPr lang="en-US" dirty="0"/>
              <a:t>Example</a:t>
            </a:r>
          </a:p>
          <a:p>
            <a:r>
              <a:rPr lang="en-US" dirty="0"/>
              <a:t>One line if else statement:</a:t>
            </a:r>
          </a:p>
          <a:p>
            <a:pPr marL="0" indent="0">
              <a:buNone/>
            </a:pPr>
            <a:r>
              <a:rPr lang="en-US" dirty="0"/>
              <a:t>a = 2</a:t>
            </a:r>
            <a:br>
              <a:rPr lang="en-US" dirty="0"/>
            </a:br>
            <a:r>
              <a:rPr lang="en-US" dirty="0"/>
              <a:t>b = 330</a:t>
            </a:r>
            <a:br>
              <a:rPr lang="en-US" dirty="0"/>
            </a:br>
            <a:r>
              <a:rPr lang="en-US" dirty="0"/>
              <a:t>print("A") if a &gt; b else print("B")</a:t>
            </a:r>
          </a:p>
        </p:txBody>
      </p:sp>
    </p:spTree>
    <p:extLst>
      <p:ext uri="{BB962C8B-B14F-4D97-AF65-F5344CB8AC3E}">
        <p14:creationId xmlns:p14="http://schemas.microsoft.com/office/powerpoint/2010/main" val="14779325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207D8-CC8B-43C7-9340-760CF7A689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763D41-642A-44FD-883B-B256D007B8F6}"/>
              </a:ext>
            </a:extLst>
          </p:cNvPr>
          <p:cNvSpPr>
            <a:spLocks noGrp="1"/>
          </p:cNvSpPr>
          <p:nvPr>
            <p:ph idx="1"/>
          </p:nvPr>
        </p:nvSpPr>
        <p:spPr/>
        <p:txBody>
          <a:bodyPr/>
          <a:lstStyle/>
          <a:p>
            <a:r>
              <a:rPr lang="en-US" dirty="0"/>
              <a:t>You can also have multiple else statements on the same line:</a:t>
            </a:r>
          </a:p>
          <a:p>
            <a:r>
              <a:rPr lang="en-US" dirty="0"/>
              <a:t>Example</a:t>
            </a:r>
          </a:p>
          <a:p>
            <a:r>
              <a:rPr lang="en-US" dirty="0"/>
              <a:t>One line if else statement, with 3 conditions:</a:t>
            </a:r>
          </a:p>
          <a:p>
            <a:pPr marL="0" indent="0">
              <a:buNone/>
            </a:pPr>
            <a:r>
              <a:rPr lang="en-US" dirty="0"/>
              <a:t>a = 330</a:t>
            </a:r>
            <a:br>
              <a:rPr lang="en-US" dirty="0"/>
            </a:br>
            <a:r>
              <a:rPr lang="en-US" dirty="0"/>
              <a:t>b = 330</a:t>
            </a:r>
            <a:br>
              <a:rPr lang="en-US" dirty="0"/>
            </a:br>
            <a:r>
              <a:rPr lang="en-US" dirty="0"/>
              <a:t>print("A") if a &gt; b else print("=") if a == b else print("B")</a:t>
            </a:r>
          </a:p>
          <a:p>
            <a:endParaRPr lang="en-IN" dirty="0"/>
          </a:p>
        </p:txBody>
      </p:sp>
    </p:spTree>
    <p:extLst>
      <p:ext uri="{BB962C8B-B14F-4D97-AF65-F5344CB8AC3E}">
        <p14:creationId xmlns:p14="http://schemas.microsoft.com/office/powerpoint/2010/main" val="3296586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0594" name="Picture 2"/>
          <p:cNvPicPr>
            <a:picLocks noGrp="1" noChangeAspect="1" noChangeArrowheads="1"/>
          </p:cNvPicPr>
          <p:nvPr>
            <p:ph idx="1"/>
          </p:nvPr>
        </p:nvPicPr>
        <p:blipFill>
          <a:blip r:embed="rId2"/>
          <a:srcRect/>
          <a:stretch>
            <a:fillRect/>
          </a:stretch>
        </p:blipFill>
        <p:spPr bwMode="auto">
          <a:xfrm>
            <a:off x="990600" y="1524000"/>
            <a:ext cx="7543799" cy="5029200"/>
          </a:xfrm>
          <a:prstGeom prst="rect">
            <a:avLst/>
          </a:prstGeom>
          <a:noFill/>
          <a:ln w="9525">
            <a:noFill/>
            <a:miter lim="800000"/>
            <a:headEnd/>
            <a:tailEnd/>
          </a:ln>
          <a:effec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6F4651-5995-4E42-8F84-CFFA087A4492}"/>
              </a:ext>
            </a:extLst>
          </p:cNvPr>
          <p:cNvSpPr>
            <a:spLocks noGrp="1"/>
          </p:cNvSpPr>
          <p:nvPr>
            <p:ph idx="1"/>
          </p:nvPr>
        </p:nvSpPr>
        <p:spPr>
          <a:xfrm>
            <a:off x="533400" y="1143000"/>
            <a:ext cx="8229600" cy="4525963"/>
          </a:xfrm>
        </p:spPr>
        <p:txBody>
          <a:bodyPr/>
          <a:lstStyle/>
          <a:p>
            <a:r>
              <a:rPr lang="en-US" dirty="0"/>
              <a:t>And</a:t>
            </a:r>
          </a:p>
          <a:p>
            <a:pPr marL="0" indent="0">
              <a:buNone/>
            </a:pPr>
            <a:r>
              <a:rPr lang="en-US" dirty="0"/>
              <a:t>The and keyword is a logical operator, and is used to combine conditional statements:</a:t>
            </a:r>
          </a:p>
          <a:p>
            <a:pPr marL="0" indent="0">
              <a:buNone/>
            </a:pPr>
            <a:endParaRPr lang="en-US" dirty="0"/>
          </a:p>
        </p:txBody>
      </p:sp>
      <p:sp>
        <p:nvSpPr>
          <p:cNvPr id="6" name="Rectangle 3">
            <a:extLst>
              <a:ext uri="{FF2B5EF4-FFF2-40B4-BE49-F238E27FC236}">
                <a16:creationId xmlns:a16="http://schemas.microsoft.com/office/drawing/2014/main" id="{CEC9C148-1E1B-40F2-9A98-A1770E832F9B}"/>
              </a:ext>
            </a:extLst>
          </p:cNvPr>
          <p:cNvSpPr>
            <a:spLocks noChangeArrowheads="1"/>
          </p:cNvSpPr>
          <p:nvPr/>
        </p:nvSpPr>
        <p:spPr bwMode="auto">
          <a:xfrm>
            <a:off x="533400" y="3048000"/>
            <a:ext cx="8174289" cy="2764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Test if </a:t>
            </a:r>
            <a:r>
              <a:rPr kumimoji="0" lang="en-US" altLang="en-US" sz="2400" b="0" i="0" u="none" strike="noStrike" cap="none" normalizeH="0" baseline="0" dirty="0">
                <a:ln>
                  <a:noFill/>
                </a:ln>
                <a:solidFill>
                  <a:srgbClr val="DC143C"/>
                </a:solidFill>
                <a:effectLst/>
                <a:latin typeface="Consolas" panose="020B0609020204030204" pitchFamily="49" charset="0"/>
              </a:rPr>
              <a:t>a</a:t>
            </a:r>
            <a:r>
              <a:rPr kumimoji="0" lang="en-US" altLang="en-US" sz="2400" b="0" i="0" u="none" strike="noStrike" cap="none" normalizeH="0" baseline="0" dirty="0">
                <a:ln>
                  <a:noFill/>
                </a:ln>
                <a:solidFill>
                  <a:srgbClr val="000000"/>
                </a:solidFill>
                <a:effectLst/>
                <a:latin typeface="Verdana" panose="020B0604030504040204" pitchFamily="34" charset="0"/>
              </a:rPr>
              <a:t> is greater than </a:t>
            </a:r>
            <a:r>
              <a:rPr kumimoji="0" lang="en-US" altLang="en-US" sz="2400" b="0" i="0" u="none" strike="noStrike" cap="none" normalizeH="0" baseline="0" dirty="0">
                <a:ln>
                  <a:noFill/>
                </a:ln>
                <a:solidFill>
                  <a:srgbClr val="DC143C"/>
                </a:solidFill>
                <a:effectLst/>
                <a:latin typeface="Consolas" panose="020B0609020204030204" pitchFamily="49" charset="0"/>
              </a:rPr>
              <a:t>b</a:t>
            </a:r>
            <a:r>
              <a:rPr kumimoji="0" lang="en-US" altLang="en-US" sz="2400" b="0" i="0" u="none" strike="noStrike" cap="none" normalizeH="0" baseline="0" dirty="0">
                <a:ln>
                  <a:noFill/>
                </a:ln>
                <a:solidFill>
                  <a:srgbClr val="000000"/>
                </a:solidFill>
                <a:effectLst/>
                <a:latin typeface="Verdana" panose="020B0604030504040204" pitchFamily="34" charset="0"/>
              </a:rPr>
              <a:t>, AND if </a:t>
            </a:r>
            <a:r>
              <a:rPr kumimoji="0" lang="en-US" altLang="en-US" sz="2400" b="0" i="0" u="none" strike="noStrike" cap="none" normalizeH="0" baseline="0" dirty="0">
                <a:ln>
                  <a:noFill/>
                </a:ln>
                <a:solidFill>
                  <a:srgbClr val="DC143C"/>
                </a:solidFill>
                <a:effectLst/>
                <a:latin typeface="Consolas" panose="020B0609020204030204" pitchFamily="49" charset="0"/>
              </a:rPr>
              <a:t>c</a:t>
            </a:r>
            <a:r>
              <a:rPr kumimoji="0" lang="en-US" altLang="en-US" sz="2400" b="0" i="0" u="none" strike="noStrike" cap="none" normalizeH="0" baseline="0" dirty="0">
                <a:ln>
                  <a:noFill/>
                </a:ln>
                <a:solidFill>
                  <a:srgbClr val="000000"/>
                </a:solidFill>
                <a:effectLst/>
                <a:latin typeface="Verdana" panose="020B0604030504040204" pitchFamily="34" charset="0"/>
              </a:rPr>
              <a:t> is greater than </a:t>
            </a:r>
            <a:r>
              <a:rPr kumimoji="0" lang="en-US" altLang="en-US" sz="2400" b="0" i="0" u="none" strike="noStrike" cap="none" normalizeH="0" baseline="0" dirty="0">
                <a:ln>
                  <a:noFill/>
                </a:ln>
                <a:solidFill>
                  <a:srgbClr val="DC143C"/>
                </a:solidFill>
                <a:effectLst/>
                <a:latin typeface="Consolas" panose="020B0609020204030204" pitchFamily="49" charset="0"/>
              </a:rPr>
              <a:t>a</a:t>
            </a:r>
            <a:r>
              <a:rPr kumimoji="0" lang="en-US" altLang="en-US" sz="2400" b="0" i="0" u="none" strike="noStrike" cap="none" normalizeH="0" baseline="0" dirty="0">
                <a:ln>
                  <a:noFill/>
                </a:ln>
                <a:solidFill>
                  <a:srgbClr val="000000"/>
                </a:solidFill>
                <a:effectLst/>
                <a:latin typeface="Verdana" panose="020B0604030504040204" pitchFamily="34"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 = </a:t>
            </a:r>
            <a:r>
              <a:rPr kumimoji="0" lang="en-US" altLang="en-US" sz="2400" b="0" i="0" u="none" strike="noStrike" cap="none" normalizeH="0" baseline="0" dirty="0">
                <a:ln>
                  <a:noFill/>
                </a:ln>
                <a:solidFill>
                  <a:srgbClr val="FF0000"/>
                </a:solidFill>
                <a:effectLst/>
                <a:latin typeface="Consolas" panose="020B0609020204030204" pitchFamily="49" charset="0"/>
              </a:rPr>
              <a:t>200</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b = </a:t>
            </a:r>
            <a:r>
              <a:rPr kumimoji="0" lang="en-US" altLang="en-US" sz="2400" b="0" i="0" u="none" strike="noStrike" cap="none" normalizeH="0" baseline="0" dirty="0">
                <a:ln>
                  <a:noFill/>
                </a:ln>
                <a:solidFill>
                  <a:srgbClr val="FF0000"/>
                </a:solidFill>
                <a:effectLst/>
                <a:latin typeface="Consolas" panose="020B0609020204030204" pitchFamily="49" charset="0"/>
              </a:rPr>
              <a:t>33</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c = </a:t>
            </a:r>
            <a:r>
              <a:rPr kumimoji="0" lang="en-US" altLang="en-US" sz="2400" b="0" i="0" u="none" strike="noStrike" cap="none" normalizeH="0" baseline="0" dirty="0">
                <a:ln>
                  <a:noFill/>
                </a:ln>
                <a:solidFill>
                  <a:srgbClr val="FF0000"/>
                </a:solidFill>
                <a:effectLst/>
                <a:latin typeface="Consolas" panose="020B0609020204030204" pitchFamily="49" charset="0"/>
              </a:rPr>
              <a:t>500</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CD"/>
                </a:solidFill>
                <a:effectLst/>
                <a:latin typeface="Consolas" panose="020B0609020204030204" pitchFamily="49" charset="0"/>
              </a:rPr>
              <a:t>if</a:t>
            </a:r>
            <a:r>
              <a:rPr kumimoji="0" lang="en-US" altLang="en-US" sz="2400" b="0" i="0" u="none" strike="noStrike" cap="none" normalizeH="0" baseline="0" dirty="0">
                <a:ln>
                  <a:noFill/>
                </a:ln>
                <a:solidFill>
                  <a:srgbClr val="000000"/>
                </a:solidFill>
                <a:effectLst/>
                <a:latin typeface="Consolas" panose="020B0609020204030204" pitchFamily="49" charset="0"/>
              </a:rPr>
              <a:t> a &gt; b and c &gt; a:</a:t>
            </a:r>
            <a:br>
              <a:rPr kumimoji="0" lang="en-US" altLang="en-US" sz="2400" b="0" i="0" u="none" strike="noStrike" cap="none" normalizeH="0" baseline="0" dirty="0">
                <a:ln>
                  <a:noFill/>
                </a:ln>
                <a:solidFill>
                  <a:srgbClr val="000000"/>
                </a:solidFill>
                <a:effectLst/>
                <a:latin typeface="Consolas" panose="020B0609020204030204" pitchFamily="49" charset="0"/>
              </a:rPr>
            </a:b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CD"/>
                </a:solidFill>
                <a:effectLst/>
                <a:latin typeface="Consolas" panose="020B0609020204030204" pitchFamily="49" charset="0"/>
              </a:rPr>
              <a:t>print</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A52A2A"/>
                </a:solidFill>
                <a:effectLst/>
                <a:latin typeface="Consolas" panose="020B0609020204030204" pitchFamily="49" charset="0"/>
              </a:rPr>
              <a:t>"Both conditions are True"</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61805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0D54B0-CA90-45C4-BBDC-8873DA7DF7B5}"/>
              </a:ext>
            </a:extLst>
          </p:cNvPr>
          <p:cNvSpPr>
            <a:spLocks noGrp="1"/>
          </p:cNvSpPr>
          <p:nvPr>
            <p:ph idx="1"/>
          </p:nvPr>
        </p:nvSpPr>
        <p:spPr/>
        <p:txBody>
          <a:bodyPr/>
          <a:lstStyle/>
          <a:p>
            <a:pPr marL="0" indent="0">
              <a:buNone/>
            </a:pPr>
            <a:endParaRPr lang="en-IN" dirty="0"/>
          </a:p>
          <a:p>
            <a:endParaRPr lang="en-IN" dirty="0"/>
          </a:p>
        </p:txBody>
      </p:sp>
      <p:sp>
        <p:nvSpPr>
          <p:cNvPr id="8" name="Rectangle 5">
            <a:extLst>
              <a:ext uri="{FF2B5EF4-FFF2-40B4-BE49-F238E27FC236}">
                <a16:creationId xmlns:a16="http://schemas.microsoft.com/office/drawing/2014/main" id="{B713C6BA-13D2-468D-9A95-62C8EC267468}"/>
              </a:ext>
            </a:extLst>
          </p:cNvPr>
          <p:cNvSpPr>
            <a:spLocks noChangeArrowheads="1"/>
          </p:cNvSpPr>
          <p:nvPr/>
        </p:nvSpPr>
        <p:spPr bwMode="auto">
          <a:xfrm>
            <a:off x="609600" y="771797"/>
            <a:ext cx="7010400" cy="16568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cs typeface="Segoe UI" panose="020B0502040204020203" pitchFamily="34" charset="0"/>
              </a:rPr>
              <a:t>Nested If</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mn-lt"/>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You can have </a:t>
            </a:r>
            <a:r>
              <a:rPr kumimoji="0" lang="en-US" altLang="en-US" sz="2400" b="0" i="0" u="none" strike="noStrike" cap="none" normalizeH="0" baseline="0" dirty="0">
                <a:ln>
                  <a:noFill/>
                </a:ln>
                <a:solidFill>
                  <a:srgbClr val="DC143C"/>
                </a:solidFill>
                <a:effectLst/>
                <a:latin typeface="+mn-lt"/>
              </a:rPr>
              <a:t>if</a:t>
            </a:r>
            <a:r>
              <a:rPr kumimoji="0" lang="en-US" altLang="en-US" sz="2400" b="0" i="0" u="none" strike="noStrike" cap="none" normalizeH="0" baseline="0" dirty="0">
                <a:ln>
                  <a:noFill/>
                </a:ln>
                <a:solidFill>
                  <a:srgbClr val="000000"/>
                </a:solidFill>
                <a:effectLst/>
                <a:latin typeface="+mn-lt"/>
              </a:rPr>
              <a:t> statements inside </a:t>
            </a:r>
            <a:r>
              <a:rPr kumimoji="0" lang="en-US" altLang="en-US" sz="2400" b="0" i="0" u="none" strike="noStrike" cap="none" normalizeH="0" baseline="0" dirty="0">
                <a:ln>
                  <a:noFill/>
                </a:ln>
                <a:solidFill>
                  <a:srgbClr val="DC143C"/>
                </a:solidFill>
                <a:effectLst/>
                <a:latin typeface="+mn-lt"/>
              </a:rPr>
              <a:t>if</a:t>
            </a:r>
            <a:r>
              <a:rPr kumimoji="0" lang="en-US" altLang="en-US" sz="2400" b="0" i="0" u="none" strike="noStrike" cap="none" normalizeH="0" baseline="0" dirty="0">
                <a:ln>
                  <a:noFill/>
                </a:ln>
                <a:solidFill>
                  <a:srgbClr val="000000"/>
                </a:solidFill>
                <a:effectLst/>
                <a:latin typeface="+mn-lt"/>
              </a:rPr>
              <a:t> statements, this is called </a:t>
            </a:r>
            <a:r>
              <a:rPr kumimoji="0" lang="en-US" altLang="en-US" sz="2400" b="0" i="1" u="none" strike="noStrike" cap="none" normalizeH="0" baseline="0" dirty="0">
                <a:ln>
                  <a:noFill/>
                </a:ln>
                <a:solidFill>
                  <a:srgbClr val="000000"/>
                </a:solidFill>
                <a:effectLst/>
                <a:latin typeface="+mn-lt"/>
              </a:rPr>
              <a:t>nested</a:t>
            </a:r>
            <a:r>
              <a:rPr kumimoji="0" lang="en-US" altLang="en-US" sz="2400" b="0" i="0" u="none" strike="noStrike" cap="none" normalizeH="0" baseline="0" dirty="0">
                <a:ln>
                  <a:noFill/>
                </a:ln>
                <a:solidFill>
                  <a:srgbClr val="000000"/>
                </a:solidFill>
                <a:effectLst/>
                <a:latin typeface="+mn-lt"/>
              </a:rPr>
              <a:t> </a:t>
            </a:r>
            <a:r>
              <a:rPr kumimoji="0" lang="en-US" altLang="en-US" sz="2400" b="0" i="0" u="none" strike="noStrike" cap="none" normalizeH="0" baseline="0" dirty="0">
                <a:ln>
                  <a:noFill/>
                </a:ln>
                <a:solidFill>
                  <a:srgbClr val="DC143C"/>
                </a:solidFill>
                <a:effectLst/>
                <a:latin typeface="+mn-lt"/>
              </a:rPr>
              <a:t>if</a:t>
            </a:r>
            <a:r>
              <a:rPr kumimoji="0" lang="en-US" altLang="en-US" sz="2400" b="0" i="0" u="none" strike="noStrike" cap="none" normalizeH="0" baseline="0" dirty="0">
                <a:ln>
                  <a:noFill/>
                </a:ln>
                <a:solidFill>
                  <a:srgbClr val="000000"/>
                </a:solidFill>
                <a:effectLst/>
                <a:latin typeface="+mn-lt"/>
              </a:rPr>
              <a:t> statements.</a:t>
            </a:r>
            <a:endParaRPr kumimoji="0" lang="en-US" altLang="en-US" sz="2400" b="0" i="0" u="none" strike="noStrike" cap="none" normalizeH="0" baseline="0" dirty="0">
              <a:ln>
                <a:noFill/>
              </a:ln>
              <a:solidFill>
                <a:schemeClr val="tx1"/>
              </a:solidFill>
              <a:effectLst/>
              <a:latin typeface="+mn-lt"/>
            </a:endParaRPr>
          </a:p>
        </p:txBody>
      </p:sp>
      <p:sp>
        <p:nvSpPr>
          <p:cNvPr id="9" name="Rectangle 8">
            <a:extLst>
              <a:ext uri="{FF2B5EF4-FFF2-40B4-BE49-F238E27FC236}">
                <a16:creationId xmlns:a16="http://schemas.microsoft.com/office/drawing/2014/main" id="{AC204D31-BF5F-4790-9C07-647E4DF24EDD}"/>
              </a:ext>
            </a:extLst>
          </p:cNvPr>
          <p:cNvSpPr/>
          <p:nvPr/>
        </p:nvSpPr>
        <p:spPr>
          <a:xfrm>
            <a:off x="762000" y="2895600"/>
            <a:ext cx="7467600" cy="2862322"/>
          </a:xfrm>
          <a:prstGeom prst="rect">
            <a:avLst/>
          </a:prstGeom>
        </p:spPr>
        <p:txBody>
          <a:bodyPr wrap="square">
            <a:spAutoFit/>
          </a:bodyPr>
          <a:lstStyle/>
          <a:p>
            <a:r>
              <a:rPr lang="en-US" sz="2000" dirty="0">
                <a:solidFill>
                  <a:srgbClr val="000000"/>
                </a:solidFill>
                <a:latin typeface="Segoe UI" panose="020B0502040204020203" pitchFamily="34" charset="0"/>
              </a:rPr>
              <a:t>Example</a:t>
            </a:r>
          </a:p>
          <a:p>
            <a:r>
              <a:rPr lang="en-US" sz="2000" dirty="0">
                <a:solidFill>
                  <a:srgbClr val="000000"/>
                </a:solidFill>
                <a:latin typeface="Consolas" panose="020B0609020204030204" pitchFamily="49" charset="0"/>
              </a:rPr>
              <a:t>x = </a:t>
            </a:r>
            <a:r>
              <a:rPr lang="en-US" sz="2000" dirty="0">
                <a:solidFill>
                  <a:srgbClr val="FF0000"/>
                </a:solidFill>
                <a:latin typeface="Consolas" panose="020B0609020204030204" pitchFamily="49" charset="0"/>
              </a:rPr>
              <a:t>41</a:t>
            </a:r>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r>
              <a:rPr lang="en-US" sz="2000" dirty="0">
                <a:solidFill>
                  <a:srgbClr val="0000CD"/>
                </a:solidFill>
                <a:latin typeface="Consolas" panose="020B0609020204030204" pitchFamily="49" charset="0"/>
              </a:rPr>
              <a:t>if</a:t>
            </a:r>
            <a:r>
              <a:rPr lang="en-US" sz="2000" dirty="0">
                <a:solidFill>
                  <a:srgbClr val="000000"/>
                </a:solidFill>
                <a:latin typeface="Consolas" panose="020B0609020204030204" pitchFamily="49" charset="0"/>
              </a:rPr>
              <a:t> x &gt; </a:t>
            </a:r>
            <a:r>
              <a:rPr lang="en-US" sz="2000" dirty="0">
                <a:solidFill>
                  <a:srgbClr val="FF0000"/>
                </a:solidFill>
                <a:latin typeface="Consolas" panose="020B0609020204030204" pitchFamily="49" charset="0"/>
              </a:rPr>
              <a:t>10</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print</a:t>
            </a:r>
            <a:r>
              <a:rPr lang="en-US" sz="2000" dirty="0">
                <a:solidFill>
                  <a:srgbClr val="000000"/>
                </a:solidFill>
                <a:latin typeface="Consolas" panose="020B0609020204030204" pitchFamily="49" charset="0"/>
              </a:rPr>
              <a:t>(</a:t>
            </a:r>
            <a:r>
              <a:rPr lang="en-US" sz="2000" dirty="0">
                <a:solidFill>
                  <a:srgbClr val="A52A2A"/>
                </a:solidFill>
                <a:latin typeface="Consolas" panose="020B0609020204030204" pitchFamily="49" charset="0"/>
              </a:rPr>
              <a:t>"Above ten,"</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if</a:t>
            </a:r>
            <a:r>
              <a:rPr lang="en-US" sz="2000" dirty="0">
                <a:solidFill>
                  <a:srgbClr val="000000"/>
                </a:solidFill>
                <a:latin typeface="Consolas" panose="020B0609020204030204" pitchFamily="49" charset="0"/>
              </a:rPr>
              <a:t> x &gt; </a:t>
            </a:r>
            <a:r>
              <a:rPr lang="en-US" sz="2000" dirty="0">
                <a:solidFill>
                  <a:srgbClr val="FF0000"/>
                </a:solidFill>
                <a:latin typeface="Consolas" panose="020B0609020204030204" pitchFamily="49" charset="0"/>
              </a:rPr>
              <a:t>20</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print</a:t>
            </a:r>
            <a:r>
              <a:rPr lang="en-US" sz="2000" dirty="0">
                <a:solidFill>
                  <a:srgbClr val="000000"/>
                </a:solidFill>
                <a:latin typeface="Consolas" panose="020B0609020204030204" pitchFamily="49" charset="0"/>
              </a:rPr>
              <a:t>(</a:t>
            </a:r>
            <a:r>
              <a:rPr lang="en-US" sz="2000" dirty="0">
                <a:solidFill>
                  <a:srgbClr val="A52A2A"/>
                </a:solidFill>
                <a:latin typeface="Consolas" panose="020B0609020204030204" pitchFamily="49" charset="0"/>
              </a:rPr>
              <a:t>"and also above 20!"</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else</a:t>
            </a:r>
            <a:r>
              <a:rPr lang="en-US" sz="2000" dirty="0">
                <a:solidFill>
                  <a:srgbClr val="000000"/>
                </a:solidFill>
                <a:latin typeface="Consolas" panose="020B0609020204030204" pitchFamily="49" charset="0"/>
              </a:rPr>
              <a:t>:</a:t>
            </a:r>
            <a:br>
              <a:rPr lang="en-US" sz="2000" dirty="0">
                <a:solidFill>
                  <a:srgbClr val="000000"/>
                </a:solidFill>
                <a:latin typeface="Consolas" panose="020B0609020204030204" pitchFamily="49" charset="0"/>
              </a:rPr>
            </a:b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print</a:t>
            </a:r>
            <a:r>
              <a:rPr lang="en-US" sz="2000" dirty="0">
                <a:solidFill>
                  <a:srgbClr val="000000"/>
                </a:solidFill>
                <a:latin typeface="Consolas" panose="020B0609020204030204" pitchFamily="49" charset="0"/>
              </a:rPr>
              <a:t>(</a:t>
            </a:r>
            <a:r>
              <a:rPr lang="en-US" sz="2000" dirty="0">
                <a:solidFill>
                  <a:srgbClr val="A52A2A"/>
                </a:solidFill>
                <a:latin typeface="Consolas" panose="020B0609020204030204" pitchFamily="49" charset="0"/>
              </a:rPr>
              <a:t>"but not above 20."</a:t>
            </a:r>
            <a:r>
              <a:rPr lang="en-US" sz="2000" dirty="0">
                <a:solidFill>
                  <a:srgbClr val="000000"/>
                </a:solidFill>
                <a:latin typeface="Consolas" panose="020B0609020204030204" pitchFamily="49" charset="0"/>
              </a:rPr>
              <a:t>)</a:t>
            </a:r>
            <a:endParaRPr lang="en-US" sz="2000" b="0" i="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429819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EFF6C4A-4986-4590-960C-99BB7006BC2C}"/>
              </a:ext>
            </a:extLst>
          </p:cNvPr>
          <p:cNvSpPr>
            <a:spLocks noGrp="1" noChangeArrowheads="1"/>
          </p:cNvSpPr>
          <p:nvPr>
            <p:ph idx="1"/>
          </p:nvPr>
        </p:nvSpPr>
        <p:spPr bwMode="auto">
          <a:xfrm>
            <a:off x="838200" y="617549"/>
            <a:ext cx="8077200" cy="23954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The pass Statement</a:t>
            </a:r>
          </a:p>
          <a:p>
            <a:pPr marL="0" lvl="0" indent="0" algn="just">
              <a:buNone/>
            </a:pPr>
            <a:r>
              <a:rPr lang="en-US" sz="1800" dirty="0"/>
              <a:t>-The </a:t>
            </a:r>
            <a:r>
              <a:rPr lang="en-US" sz="1800" b="1" dirty="0"/>
              <a:t>pass statement</a:t>
            </a:r>
            <a:r>
              <a:rPr lang="en-US" sz="1800" dirty="0"/>
              <a:t> is </a:t>
            </a:r>
            <a:r>
              <a:rPr lang="en-US" sz="1800" b="1" dirty="0"/>
              <a:t>used</a:t>
            </a:r>
            <a:r>
              <a:rPr lang="en-US" sz="1800" dirty="0"/>
              <a:t> as a placeholder for future code. When the </a:t>
            </a:r>
            <a:r>
              <a:rPr lang="en-US" sz="1800" b="1" dirty="0"/>
              <a:t>pass statement</a:t>
            </a:r>
            <a:r>
              <a:rPr lang="en-US" sz="1800" dirty="0"/>
              <a:t> is executed, nothing happens, but you avoid </a:t>
            </a:r>
            <a:r>
              <a:rPr lang="en-US" sz="1800" b="1" dirty="0"/>
              <a:t>getting</a:t>
            </a:r>
            <a:r>
              <a:rPr lang="en-US" sz="1800" dirty="0"/>
              <a:t> an error when empty code is not allowed. Empty code is not allowed in loops, </a:t>
            </a:r>
            <a:r>
              <a:rPr lang="en-US" sz="1800" b="1" dirty="0"/>
              <a:t>function</a:t>
            </a:r>
            <a:r>
              <a:rPr lang="en-US" sz="1800" dirty="0"/>
              <a:t> definitions, class definitions, or in if </a:t>
            </a:r>
            <a:r>
              <a:rPr lang="en-US" sz="1800" b="1" dirty="0"/>
              <a:t>statements</a:t>
            </a:r>
            <a:endParaRPr kumimoji="0" lang="en-US" altLang="en-US" sz="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DC143C"/>
                </a:solidFill>
                <a:effectLst/>
                <a:latin typeface="Consolas" panose="020B0609020204030204" pitchFamily="49" charset="0"/>
              </a:rPr>
              <a:t>-if</a:t>
            </a:r>
            <a:r>
              <a:rPr kumimoji="0" lang="en-US" altLang="en-US" sz="1800" b="0" i="0" u="none" strike="noStrike" cap="none" normalizeH="0" baseline="0" dirty="0">
                <a:ln>
                  <a:noFill/>
                </a:ln>
                <a:solidFill>
                  <a:srgbClr val="000000"/>
                </a:solidFill>
                <a:effectLst/>
                <a:latin typeface="Verdana" panose="020B0604030504040204" pitchFamily="34" charset="0"/>
              </a:rPr>
              <a:t> statements cannot be empty, but if you for some reason have an </a:t>
            </a:r>
            <a:r>
              <a:rPr kumimoji="0" lang="en-US" altLang="en-US" sz="1800" b="0" i="0" u="none" strike="noStrike" cap="none" normalizeH="0" baseline="0" dirty="0">
                <a:ln>
                  <a:noFill/>
                </a:ln>
                <a:solidFill>
                  <a:srgbClr val="DC143C"/>
                </a:solidFill>
                <a:effectLst/>
                <a:latin typeface="Consolas" panose="020B0609020204030204" pitchFamily="49" charset="0"/>
              </a:rPr>
              <a:t>if</a:t>
            </a:r>
            <a:r>
              <a:rPr kumimoji="0" lang="en-US" altLang="en-US" sz="1800" b="0" i="0" u="none" strike="noStrike" cap="none" normalizeH="0" baseline="0" dirty="0">
                <a:ln>
                  <a:noFill/>
                </a:ln>
                <a:solidFill>
                  <a:srgbClr val="000000"/>
                </a:solidFill>
                <a:effectLst/>
                <a:latin typeface="Verdana" panose="020B0604030504040204" pitchFamily="34" charset="0"/>
              </a:rPr>
              <a:t> statement with no content, put in the </a:t>
            </a:r>
            <a:r>
              <a:rPr kumimoji="0" lang="en-US" altLang="en-US" sz="1800" b="0" i="0" u="none" strike="noStrike" cap="none" normalizeH="0" baseline="0" dirty="0">
                <a:ln>
                  <a:noFill/>
                </a:ln>
                <a:solidFill>
                  <a:srgbClr val="DC143C"/>
                </a:solidFill>
                <a:effectLst/>
                <a:latin typeface="Consolas" panose="020B0609020204030204" pitchFamily="49" charset="0"/>
              </a:rPr>
              <a:t>pass</a:t>
            </a:r>
            <a:r>
              <a:rPr kumimoji="0" lang="en-US" altLang="en-US" sz="1800" b="0" i="0" u="none" strike="noStrike" cap="none" normalizeH="0" baseline="0" dirty="0">
                <a:ln>
                  <a:noFill/>
                </a:ln>
                <a:solidFill>
                  <a:srgbClr val="000000"/>
                </a:solidFill>
                <a:effectLst/>
                <a:latin typeface="Verdana" panose="020B0604030504040204" pitchFamily="34" charset="0"/>
              </a:rPr>
              <a:t> statement to avoid getting an error.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A819365-8BBC-4222-A154-511EC6F2D6A5}"/>
              </a:ext>
            </a:extLst>
          </p:cNvPr>
          <p:cNvSpPr/>
          <p:nvPr/>
        </p:nvSpPr>
        <p:spPr>
          <a:xfrm>
            <a:off x="838200" y="2971800"/>
            <a:ext cx="4572000" cy="2308324"/>
          </a:xfrm>
          <a:prstGeom prst="rect">
            <a:avLst/>
          </a:prstGeom>
        </p:spPr>
        <p:txBody>
          <a:bodyPr>
            <a:spAutoFit/>
          </a:bodyPr>
          <a:lstStyle/>
          <a:p>
            <a:r>
              <a:rPr lang="en-US" sz="2400" dirty="0">
                <a:solidFill>
                  <a:srgbClr val="000000"/>
                </a:solidFill>
                <a:latin typeface="Segoe UI" panose="020B0502040204020203" pitchFamily="34" charset="0"/>
              </a:rPr>
              <a:t>Example</a:t>
            </a:r>
          </a:p>
          <a:p>
            <a:r>
              <a:rPr lang="en-US" sz="2400" dirty="0">
                <a:solidFill>
                  <a:srgbClr val="000000"/>
                </a:solidFill>
                <a:latin typeface="Consolas" panose="020B0609020204030204" pitchFamily="49" charset="0"/>
              </a:rPr>
              <a:t>a = </a:t>
            </a:r>
            <a:r>
              <a:rPr lang="en-US" sz="2400" dirty="0">
                <a:solidFill>
                  <a:srgbClr val="FF0000"/>
                </a:solidFill>
                <a:latin typeface="Consolas" panose="020B0609020204030204" pitchFamily="49" charset="0"/>
              </a:rPr>
              <a:t>33</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b = </a:t>
            </a:r>
            <a:r>
              <a:rPr lang="en-US" sz="2400" dirty="0">
                <a:solidFill>
                  <a:srgbClr val="FF0000"/>
                </a:solidFill>
                <a:latin typeface="Consolas" panose="020B0609020204030204" pitchFamily="49" charset="0"/>
              </a:rPr>
              <a:t>200</a:t>
            </a:r>
            <a:br>
              <a:rPr lang="en-US" sz="2400" dirty="0">
                <a:solidFill>
                  <a:srgbClr val="000000"/>
                </a:solidFill>
                <a:latin typeface="Consolas" panose="020B0609020204030204" pitchFamily="49" charset="0"/>
              </a:rPr>
            </a:br>
            <a:br>
              <a:rPr lang="en-US" sz="2400" dirty="0">
                <a:solidFill>
                  <a:srgbClr val="000000"/>
                </a:solidFill>
                <a:latin typeface="Consolas" panose="020B0609020204030204" pitchFamily="49" charset="0"/>
              </a:rPr>
            </a:br>
            <a:r>
              <a:rPr lang="en-US" sz="2400" dirty="0">
                <a:solidFill>
                  <a:srgbClr val="0000CD"/>
                </a:solidFill>
                <a:latin typeface="Consolas" panose="020B0609020204030204" pitchFamily="49" charset="0"/>
              </a:rPr>
              <a:t>if</a:t>
            </a:r>
            <a:r>
              <a:rPr lang="en-US" sz="2400" dirty="0">
                <a:solidFill>
                  <a:srgbClr val="000000"/>
                </a:solidFill>
                <a:latin typeface="Consolas" panose="020B0609020204030204" pitchFamily="49" charset="0"/>
              </a:rPr>
              <a:t> b &gt; a:</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dirty="0">
                <a:solidFill>
                  <a:srgbClr val="0000CD"/>
                </a:solidFill>
                <a:latin typeface="Consolas" panose="020B0609020204030204" pitchFamily="49" charset="0"/>
              </a:rPr>
              <a:t>pass</a:t>
            </a:r>
            <a:endParaRPr lang="en-US" sz="2400" b="0" i="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5797015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4322E-FE19-4AB0-8EE7-12A80DAA3626}"/>
              </a:ext>
            </a:extLst>
          </p:cNvPr>
          <p:cNvSpPr>
            <a:spLocks noGrp="1"/>
          </p:cNvSpPr>
          <p:nvPr>
            <p:ph type="title"/>
          </p:nvPr>
        </p:nvSpPr>
        <p:spPr>
          <a:xfrm>
            <a:off x="609600" y="228600"/>
            <a:ext cx="8229600" cy="503237"/>
          </a:xfrm>
        </p:spPr>
        <p:txBody>
          <a:bodyPr>
            <a:normAutofit fontScale="90000"/>
          </a:bodyPr>
          <a:lstStyle/>
          <a:p>
            <a:r>
              <a:rPr lang="en-IN" dirty="0">
                <a:solidFill>
                  <a:srgbClr val="0070C0"/>
                </a:solidFill>
              </a:rPr>
              <a:t>Iterative Statements</a:t>
            </a:r>
          </a:p>
        </p:txBody>
      </p:sp>
      <p:sp>
        <p:nvSpPr>
          <p:cNvPr id="3" name="Content Placeholder 2">
            <a:extLst>
              <a:ext uri="{FF2B5EF4-FFF2-40B4-BE49-F238E27FC236}">
                <a16:creationId xmlns:a16="http://schemas.microsoft.com/office/drawing/2014/main" id="{81E009FA-CAE3-4378-9711-AC39A886BB6C}"/>
              </a:ext>
            </a:extLst>
          </p:cNvPr>
          <p:cNvSpPr>
            <a:spLocks noGrp="1"/>
          </p:cNvSpPr>
          <p:nvPr>
            <p:ph idx="1"/>
          </p:nvPr>
        </p:nvSpPr>
        <p:spPr>
          <a:xfrm>
            <a:off x="152400" y="731838"/>
            <a:ext cx="8839200" cy="5897562"/>
          </a:xfrm>
          <a:ln>
            <a:solidFill>
              <a:srgbClr val="00B050"/>
            </a:solidFill>
          </a:ln>
        </p:spPr>
        <p:txBody>
          <a:bodyPr/>
          <a:lstStyle/>
          <a:p>
            <a:r>
              <a:rPr lang="en-US" dirty="0"/>
              <a:t>Sometimes certain section of the code (block) may need to be repeated  again and again as long as certain condition remains true.</a:t>
            </a:r>
          </a:p>
          <a:p>
            <a:pPr lvl="1"/>
            <a:r>
              <a:rPr lang="en-US" dirty="0"/>
              <a:t>while loop statement</a:t>
            </a:r>
          </a:p>
          <a:p>
            <a:pPr lvl="1"/>
            <a:r>
              <a:rPr lang="en-US" dirty="0"/>
              <a:t>For loop statement</a:t>
            </a:r>
          </a:p>
          <a:p>
            <a:pPr marL="457200" lvl="1" indent="0">
              <a:buNone/>
            </a:pPr>
            <a:endParaRPr lang="en-IN" dirty="0"/>
          </a:p>
        </p:txBody>
      </p:sp>
    </p:spTree>
    <p:extLst>
      <p:ext uri="{BB962C8B-B14F-4D97-AF65-F5344CB8AC3E}">
        <p14:creationId xmlns:p14="http://schemas.microsoft.com/office/powerpoint/2010/main" val="8020023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F82A-3CB5-4EE0-AF22-57D83CD00A97}"/>
              </a:ext>
            </a:extLst>
          </p:cNvPr>
          <p:cNvSpPr>
            <a:spLocks noGrp="1"/>
          </p:cNvSpPr>
          <p:nvPr>
            <p:ph type="title"/>
          </p:nvPr>
        </p:nvSpPr>
        <p:spPr/>
        <p:txBody>
          <a:bodyPr/>
          <a:lstStyle/>
          <a:p>
            <a:r>
              <a:rPr lang="en-IN" dirty="0">
                <a:solidFill>
                  <a:srgbClr val="0070C0"/>
                </a:solidFill>
              </a:rPr>
              <a:t>While Loop</a:t>
            </a:r>
          </a:p>
        </p:txBody>
      </p:sp>
      <p:sp>
        <p:nvSpPr>
          <p:cNvPr id="3" name="Content Placeholder 2">
            <a:extLst>
              <a:ext uri="{FF2B5EF4-FFF2-40B4-BE49-F238E27FC236}">
                <a16:creationId xmlns:a16="http://schemas.microsoft.com/office/drawing/2014/main" id="{9B90BFF7-4FC5-4536-A143-5B310A7897DA}"/>
              </a:ext>
            </a:extLst>
          </p:cNvPr>
          <p:cNvSpPr>
            <a:spLocks noGrp="1"/>
          </p:cNvSpPr>
          <p:nvPr>
            <p:ph idx="1"/>
          </p:nvPr>
        </p:nvSpPr>
        <p:spPr>
          <a:ln>
            <a:solidFill>
              <a:srgbClr val="00B050"/>
            </a:solidFill>
          </a:ln>
        </p:spPr>
        <p:txBody>
          <a:bodyPr/>
          <a:lstStyle/>
          <a:p>
            <a:pPr algn="just"/>
            <a:r>
              <a:rPr lang="en-US" dirty="0"/>
              <a:t>A </a:t>
            </a:r>
            <a:r>
              <a:rPr lang="en-US" b="1" dirty="0"/>
              <a:t>while</a:t>
            </a:r>
            <a:r>
              <a:rPr lang="en-US" dirty="0"/>
              <a:t> loop statement in Python programming language repeatedly executes a target statement as long as a given condition is true.</a:t>
            </a:r>
            <a:endParaRPr lang="en-IN" dirty="0"/>
          </a:p>
        </p:txBody>
      </p:sp>
      <p:pic>
        <p:nvPicPr>
          <p:cNvPr id="4" name="Content Placeholder 4">
            <a:extLst>
              <a:ext uri="{FF2B5EF4-FFF2-40B4-BE49-F238E27FC236}">
                <a16:creationId xmlns:a16="http://schemas.microsoft.com/office/drawing/2014/main" id="{0E37C057-3098-4183-A47F-BB9D2CA4C55E}"/>
              </a:ext>
            </a:extLst>
          </p:cNvPr>
          <p:cNvPicPr>
            <a:picLocks noChangeAspect="1"/>
          </p:cNvPicPr>
          <p:nvPr/>
        </p:nvPicPr>
        <p:blipFill>
          <a:blip r:embed="rId2"/>
          <a:stretch>
            <a:fillRect/>
          </a:stretch>
        </p:blipFill>
        <p:spPr>
          <a:xfrm>
            <a:off x="1943100" y="3788229"/>
            <a:ext cx="2362200" cy="1966301"/>
          </a:xfrm>
          <a:prstGeom prst="rect">
            <a:avLst/>
          </a:prstGeom>
          <a:ln>
            <a:solidFill>
              <a:srgbClr val="00B050"/>
            </a:solidFill>
          </a:ln>
        </p:spPr>
      </p:pic>
      <p:pic>
        <p:nvPicPr>
          <p:cNvPr id="5" name="Picture 4">
            <a:extLst>
              <a:ext uri="{FF2B5EF4-FFF2-40B4-BE49-F238E27FC236}">
                <a16:creationId xmlns:a16="http://schemas.microsoft.com/office/drawing/2014/main" id="{BDCBAFA7-EFD6-4B9A-B913-7672CB4089BB}"/>
              </a:ext>
            </a:extLst>
          </p:cNvPr>
          <p:cNvPicPr>
            <a:picLocks noChangeAspect="1"/>
          </p:cNvPicPr>
          <p:nvPr/>
        </p:nvPicPr>
        <p:blipFill>
          <a:blip r:embed="rId3"/>
          <a:stretch>
            <a:fillRect/>
          </a:stretch>
        </p:blipFill>
        <p:spPr>
          <a:xfrm>
            <a:off x="5791200" y="3788229"/>
            <a:ext cx="476250" cy="1800225"/>
          </a:xfrm>
          <a:prstGeom prst="rect">
            <a:avLst/>
          </a:prstGeom>
          <a:ln>
            <a:solidFill>
              <a:srgbClr val="C00000"/>
            </a:solidFill>
          </a:ln>
        </p:spPr>
      </p:pic>
    </p:spTree>
    <p:extLst>
      <p:ext uri="{BB962C8B-B14F-4D97-AF65-F5344CB8AC3E}">
        <p14:creationId xmlns:p14="http://schemas.microsoft.com/office/powerpoint/2010/main" val="34891992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B854-3188-4089-ACE8-E6E276A8EC7F}"/>
              </a:ext>
            </a:extLst>
          </p:cNvPr>
          <p:cNvSpPr>
            <a:spLocks noGrp="1"/>
          </p:cNvSpPr>
          <p:nvPr>
            <p:ph type="title"/>
          </p:nvPr>
        </p:nvSpPr>
        <p:spPr/>
        <p:txBody>
          <a:bodyPr>
            <a:normAutofit fontScale="90000"/>
          </a:bodyPr>
          <a:lstStyle/>
          <a:p>
            <a:r>
              <a:rPr lang="en-IN" dirty="0">
                <a:solidFill>
                  <a:srgbClr val="0070C0"/>
                </a:solidFill>
              </a:rPr>
              <a:t>Using </a:t>
            </a:r>
            <a:r>
              <a:rPr lang="en-IN" dirty="0">
                <a:solidFill>
                  <a:srgbClr val="C00000"/>
                </a:solidFill>
              </a:rPr>
              <a:t>break, continue, else </a:t>
            </a:r>
            <a:r>
              <a:rPr lang="en-IN" dirty="0">
                <a:solidFill>
                  <a:srgbClr val="0070C0"/>
                </a:solidFill>
              </a:rPr>
              <a:t>Statements</a:t>
            </a:r>
          </a:p>
        </p:txBody>
      </p:sp>
      <p:pic>
        <p:nvPicPr>
          <p:cNvPr id="4" name="Content Placeholder 3">
            <a:extLst>
              <a:ext uri="{FF2B5EF4-FFF2-40B4-BE49-F238E27FC236}">
                <a16:creationId xmlns:a16="http://schemas.microsoft.com/office/drawing/2014/main" id="{50312F2A-7170-4F95-9FCE-96FBFA74A4EF}"/>
              </a:ext>
            </a:extLst>
          </p:cNvPr>
          <p:cNvPicPr>
            <a:picLocks noGrp="1" noChangeAspect="1"/>
          </p:cNvPicPr>
          <p:nvPr>
            <p:ph idx="1"/>
          </p:nvPr>
        </p:nvPicPr>
        <p:blipFill>
          <a:blip r:embed="rId2"/>
          <a:stretch>
            <a:fillRect/>
          </a:stretch>
        </p:blipFill>
        <p:spPr>
          <a:xfrm>
            <a:off x="685800" y="1544412"/>
            <a:ext cx="1714500" cy="1367858"/>
          </a:xfrm>
          <a:prstGeom prst="rect">
            <a:avLst/>
          </a:prstGeom>
          <a:ln>
            <a:solidFill>
              <a:srgbClr val="00B050"/>
            </a:solidFill>
          </a:ln>
        </p:spPr>
      </p:pic>
      <p:pic>
        <p:nvPicPr>
          <p:cNvPr id="5" name="Picture 4">
            <a:extLst>
              <a:ext uri="{FF2B5EF4-FFF2-40B4-BE49-F238E27FC236}">
                <a16:creationId xmlns:a16="http://schemas.microsoft.com/office/drawing/2014/main" id="{970C2BD9-BFFE-44B9-97D6-A042EE84064F}"/>
              </a:ext>
            </a:extLst>
          </p:cNvPr>
          <p:cNvPicPr>
            <a:picLocks noChangeAspect="1"/>
          </p:cNvPicPr>
          <p:nvPr/>
        </p:nvPicPr>
        <p:blipFill>
          <a:blip r:embed="rId3"/>
          <a:stretch>
            <a:fillRect/>
          </a:stretch>
        </p:blipFill>
        <p:spPr>
          <a:xfrm>
            <a:off x="323850" y="3096986"/>
            <a:ext cx="2971800" cy="1367858"/>
          </a:xfrm>
          <a:prstGeom prst="rect">
            <a:avLst/>
          </a:prstGeom>
          <a:ln>
            <a:solidFill>
              <a:srgbClr val="00B050"/>
            </a:solidFill>
          </a:ln>
        </p:spPr>
      </p:pic>
      <p:pic>
        <p:nvPicPr>
          <p:cNvPr id="6" name="Picture 5">
            <a:extLst>
              <a:ext uri="{FF2B5EF4-FFF2-40B4-BE49-F238E27FC236}">
                <a16:creationId xmlns:a16="http://schemas.microsoft.com/office/drawing/2014/main" id="{F758D861-AE76-415B-8734-0FBDFDC6E401}"/>
              </a:ext>
            </a:extLst>
          </p:cNvPr>
          <p:cNvPicPr>
            <a:picLocks noChangeAspect="1"/>
          </p:cNvPicPr>
          <p:nvPr/>
        </p:nvPicPr>
        <p:blipFill>
          <a:blip r:embed="rId4"/>
          <a:stretch>
            <a:fillRect/>
          </a:stretch>
        </p:blipFill>
        <p:spPr>
          <a:xfrm>
            <a:off x="342900" y="4591618"/>
            <a:ext cx="4857750" cy="1914525"/>
          </a:xfrm>
          <a:prstGeom prst="rect">
            <a:avLst/>
          </a:prstGeom>
          <a:ln>
            <a:solidFill>
              <a:srgbClr val="00B050"/>
            </a:solidFill>
          </a:ln>
        </p:spPr>
      </p:pic>
      <p:pic>
        <p:nvPicPr>
          <p:cNvPr id="7" name="Picture 6">
            <a:extLst>
              <a:ext uri="{FF2B5EF4-FFF2-40B4-BE49-F238E27FC236}">
                <a16:creationId xmlns:a16="http://schemas.microsoft.com/office/drawing/2014/main" id="{7AA7B1E7-00B9-464D-AAC0-78C9B3ADDB97}"/>
              </a:ext>
            </a:extLst>
          </p:cNvPr>
          <p:cNvPicPr>
            <a:picLocks noChangeAspect="1"/>
          </p:cNvPicPr>
          <p:nvPr/>
        </p:nvPicPr>
        <p:blipFill>
          <a:blip r:embed="rId5"/>
          <a:stretch>
            <a:fillRect/>
          </a:stretch>
        </p:blipFill>
        <p:spPr>
          <a:xfrm>
            <a:off x="3581400" y="1670050"/>
            <a:ext cx="400050" cy="1038225"/>
          </a:xfrm>
          <a:prstGeom prst="rect">
            <a:avLst/>
          </a:prstGeom>
        </p:spPr>
      </p:pic>
      <p:pic>
        <p:nvPicPr>
          <p:cNvPr id="8" name="Picture 7">
            <a:extLst>
              <a:ext uri="{FF2B5EF4-FFF2-40B4-BE49-F238E27FC236}">
                <a16:creationId xmlns:a16="http://schemas.microsoft.com/office/drawing/2014/main" id="{C2280309-773F-4682-99BD-2688BD3CD48F}"/>
              </a:ext>
            </a:extLst>
          </p:cNvPr>
          <p:cNvPicPr>
            <a:picLocks noChangeAspect="1"/>
          </p:cNvPicPr>
          <p:nvPr/>
        </p:nvPicPr>
        <p:blipFill>
          <a:blip r:embed="rId6"/>
          <a:stretch>
            <a:fillRect/>
          </a:stretch>
        </p:blipFill>
        <p:spPr>
          <a:xfrm>
            <a:off x="4191000" y="2912269"/>
            <a:ext cx="495300" cy="1552575"/>
          </a:xfrm>
          <a:prstGeom prst="rect">
            <a:avLst/>
          </a:prstGeom>
        </p:spPr>
      </p:pic>
      <p:pic>
        <p:nvPicPr>
          <p:cNvPr id="9" name="Picture 8">
            <a:extLst>
              <a:ext uri="{FF2B5EF4-FFF2-40B4-BE49-F238E27FC236}">
                <a16:creationId xmlns:a16="http://schemas.microsoft.com/office/drawing/2014/main" id="{ECDC4C6A-EC2D-45C1-B346-2A5DE309578B}"/>
              </a:ext>
            </a:extLst>
          </p:cNvPr>
          <p:cNvPicPr>
            <a:picLocks noChangeAspect="1"/>
          </p:cNvPicPr>
          <p:nvPr/>
        </p:nvPicPr>
        <p:blipFill>
          <a:blip r:embed="rId7"/>
          <a:stretch>
            <a:fillRect/>
          </a:stretch>
        </p:blipFill>
        <p:spPr>
          <a:xfrm>
            <a:off x="5381625" y="4464844"/>
            <a:ext cx="3438525" cy="2009775"/>
          </a:xfrm>
          <a:prstGeom prst="rect">
            <a:avLst/>
          </a:prstGeom>
        </p:spPr>
      </p:pic>
    </p:spTree>
    <p:extLst>
      <p:ext uri="{BB962C8B-B14F-4D97-AF65-F5344CB8AC3E}">
        <p14:creationId xmlns:p14="http://schemas.microsoft.com/office/powerpoint/2010/main" val="1064633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58EB-1D4D-4EAA-8DB4-F73AF28FF09F}"/>
              </a:ext>
            </a:extLst>
          </p:cNvPr>
          <p:cNvSpPr>
            <a:spLocks noGrp="1"/>
          </p:cNvSpPr>
          <p:nvPr>
            <p:ph type="title"/>
          </p:nvPr>
        </p:nvSpPr>
        <p:spPr>
          <a:xfrm>
            <a:off x="457200" y="274638"/>
            <a:ext cx="8229600" cy="563562"/>
          </a:xfrm>
        </p:spPr>
        <p:txBody>
          <a:bodyPr>
            <a:normAutofit fontScale="90000"/>
          </a:bodyPr>
          <a:lstStyle/>
          <a:p>
            <a:r>
              <a:rPr lang="en-IN" dirty="0">
                <a:solidFill>
                  <a:srgbClr val="0070C0"/>
                </a:solidFill>
              </a:rPr>
              <a:t>For loop</a:t>
            </a:r>
          </a:p>
        </p:txBody>
      </p:sp>
      <p:sp>
        <p:nvSpPr>
          <p:cNvPr id="3" name="Content Placeholder 2">
            <a:extLst>
              <a:ext uri="{FF2B5EF4-FFF2-40B4-BE49-F238E27FC236}">
                <a16:creationId xmlns:a16="http://schemas.microsoft.com/office/drawing/2014/main" id="{BADA6FD9-3928-4E88-A147-613E25EDA30E}"/>
              </a:ext>
            </a:extLst>
          </p:cNvPr>
          <p:cNvSpPr>
            <a:spLocks noGrp="1"/>
          </p:cNvSpPr>
          <p:nvPr>
            <p:ph idx="1"/>
          </p:nvPr>
        </p:nvSpPr>
        <p:spPr>
          <a:xfrm>
            <a:off x="152400" y="1066800"/>
            <a:ext cx="8534400" cy="5516562"/>
          </a:xfrm>
          <a:ln>
            <a:solidFill>
              <a:srgbClr val="00B050"/>
            </a:solidFill>
          </a:ln>
        </p:spPr>
        <p:txBody>
          <a:bodyPr/>
          <a:lstStyle/>
          <a:p>
            <a:r>
              <a:rPr lang="en-US" dirty="0"/>
              <a:t>With the for loop we can execute a set of statements, once for each item in a list, tuple, set etc.</a:t>
            </a:r>
          </a:p>
          <a:p>
            <a:endParaRPr lang="en-IN" dirty="0"/>
          </a:p>
        </p:txBody>
      </p:sp>
      <p:pic>
        <p:nvPicPr>
          <p:cNvPr id="4" name="Picture 3">
            <a:extLst>
              <a:ext uri="{FF2B5EF4-FFF2-40B4-BE49-F238E27FC236}">
                <a16:creationId xmlns:a16="http://schemas.microsoft.com/office/drawing/2014/main" id="{DE99752C-CED5-4FFE-BCCF-63F0ABF4B4C6}"/>
              </a:ext>
            </a:extLst>
          </p:cNvPr>
          <p:cNvPicPr>
            <a:picLocks noChangeAspect="1"/>
          </p:cNvPicPr>
          <p:nvPr/>
        </p:nvPicPr>
        <p:blipFill>
          <a:blip r:embed="rId2"/>
          <a:stretch>
            <a:fillRect/>
          </a:stretch>
        </p:blipFill>
        <p:spPr>
          <a:xfrm>
            <a:off x="435429" y="3067843"/>
            <a:ext cx="4791075" cy="1057275"/>
          </a:xfrm>
          <a:prstGeom prst="rect">
            <a:avLst/>
          </a:prstGeom>
          <a:ln>
            <a:solidFill>
              <a:srgbClr val="00B050"/>
            </a:solidFill>
          </a:ln>
        </p:spPr>
      </p:pic>
      <p:pic>
        <p:nvPicPr>
          <p:cNvPr id="5" name="Picture 4">
            <a:extLst>
              <a:ext uri="{FF2B5EF4-FFF2-40B4-BE49-F238E27FC236}">
                <a16:creationId xmlns:a16="http://schemas.microsoft.com/office/drawing/2014/main" id="{F9708B51-8666-47E0-A973-10EA7458C48F}"/>
              </a:ext>
            </a:extLst>
          </p:cNvPr>
          <p:cNvPicPr>
            <a:picLocks noChangeAspect="1"/>
          </p:cNvPicPr>
          <p:nvPr/>
        </p:nvPicPr>
        <p:blipFill>
          <a:blip r:embed="rId3"/>
          <a:stretch>
            <a:fillRect/>
          </a:stretch>
        </p:blipFill>
        <p:spPr>
          <a:xfrm>
            <a:off x="5791200" y="3067843"/>
            <a:ext cx="1047750" cy="1057275"/>
          </a:xfrm>
          <a:prstGeom prst="rect">
            <a:avLst/>
          </a:prstGeom>
        </p:spPr>
      </p:pic>
      <p:pic>
        <p:nvPicPr>
          <p:cNvPr id="6" name="Picture 5">
            <a:extLst>
              <a:ext uri="{FF2B5EF4-FFF2-40B4-BE49-F238E27FC236}">
                <a16:creationId xmlns:a16="http://schemas.microsoft.com/office/drawing/2014/main" id="{4255BC63-5970-4499-B0B9-44472FE5F214}"/>
              </a:ext>
            </a:extLst>
          </p:cNvPr>
          <p:cNvPicPr>
            <a:picLocks noChangeAspect="1"/>
          </p:cNvPicPr>
          <p:nvPr/>
        </p:nvPicPr>
        <p:blipFill>
          <a:blip r:embed="rId4"/>
          <a:stretch>
            <a:fillRect/>
          </a:stretch>
        </p:blipFill>
        <p:spPr>
          <a:xfrm>
            <a:off x="609600" y="4787503"/>
            <a:ext cx="2543175" cy="676275"/>
          </a:xfrm>
          <a:prstGeom prst="rect">
            <a:avLst/>
          </a:prstGeom>
          <a:ln>
            <a:solidFill>
              <a:srgbClr val="00B050"/>
            </a:solidFill>
          </a:ln>
        </p:spPr>
      </p:pic>
      <p:pic>
        <p:nvPicPr>
          <p:cNvPr id="7" name="Picture 6">
            <a:extLst>
              <a:ext uri="{FF2B5EF4-FFF2-40B4-BE49-F238E27FC236}">
                <a16:creationId xmlns:a16="http://schemas.microsoft.com/office/drawing/2014/main" id="{C94CEB61-42A6-479B-8096-B8392BD36985}"/>
              </a:ext>
            </a:extLst>
          </p:cNvPr>
          <p:cNvPicPr>
            <a:picLocks noChangeAspect="1"/>
          </p:cNvPicPr>
          <p:nvPr/>
        </p:nvPicPr>
        <p:blipFill>
          <a:blip r:embed="rId5"/>
          <a:stretch>
            <a:fillRect/>
          </a:stretch>
        </p:blipFill>
        <p:spPr>
          <a:xfrm>
            <a:off x="4430486" y="4439840"/>
            <a:ext cx="381000" cy="2047875"/>
          </a:xfrm>
          <a:prstGeom prst="rect">
            <a:avLst/>
          </a:prstGeom>
        </p:spPr>
      </p:pic>
    </p:spTree>
    <p:extLst>
      <p:ext uri="{BB962C8B-B14F-4D97-AF65-F5344CB8AC3E}">
        <p14:creationId xmlns:p14="http://schemas.microsoft.com/office/powerpoint/2010/main" val="32492587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C4B30F-B681-4E6F-9B4C-1C954A962DB2}"/>
              </a:ext>
            </a:extLst>
          </p:cNvPr>
          <p:cNvPicPr>
            <a:picLocks noChangeAspect="1"/>
          </p:cNvPicPr>
          <p:nvPr/>
        </p:nvPicPr>
        <p:blipFill>
          <a:blip r:embed="rId2"/>
          <a:stretch>
            <a:fillRect/>
          </a:stretch>
        </p:blipFill>
        <p:spPr>
          <a:xfrm>
            <a:off x="21771" y="141514"/>
            <a:ext cx="4905375" cy="1657350"/>
          </a:xfrm>
          <a:prstGeom prst="rect">
            <a:avLst/>
          </a:prstGeom>
          <a:ln>
            <a:solidFill>
              <a:srgbClr val="00B050"/>
            </a:solidFill>
          </a:ln>
        </p:spPr>
      </p:pic>
      <p:pic>
        <p:nvPicPr>
          <p:cNvPr id="5" name="Picture 4">
            <a:extLst>
              <a:ext uri="{FF2B5EF4-FFF2-40B4-BE49-F238E27FC236}">
                <a16:creationId xmlns:a16="http://schemas.microsoft.com/office/drawing/2014/main" id="{B62A06E3-4AA2-442B-90EF-B9BBA1C722F3}"/>
              </a:ext>
            </a:extLst>
          </p:cNvPr>
          <p:cNvPicPr>
            <a:picLocks noChangeAspect="1"/>
          </p:cNvPicPr>
          <p:nvPr/>
        </p:nvPicPr>
        <p:blipFill>
          <a:blip r:embed="rId3"/>
          <a:stretch>
            <a:fillRect/>
          </a:stretch>
        </p:blipFill>
        <p:spPr>
          <a:xfrm>
            <a:off x="5334000" y="304800"/>
            <a:ext cx="1200150" cy="809625"/>
          </a:xfrm>
          <a:prstGeom prst="rect">
            <a:avLst/>
          </a:prstGeom>
        </p:spPr>
      </p:pic>
      <p:pic>
        <p:nvPicPr>
          <p:cNvPr id="6" name="Picture 5">
            <a:extLst>
              <a:ext uri="{FF2B5EF4-FFF2-40B4-BE49-F238E27FC236}">
                <a16:creationId xmlns:a16="http://schemas.microsoft.com/office/drawing/2014/main" id="{69444B3E-E131-4DDA-863A-E44F451E6DCA}"/>
              </a:ext>
            </a:extLst>
          </p:cNvPr>
          <p:cNvPicPr>
            <a:picLocks noChangeAspect="1"/>
          </p:cNvPicPr>
          <p:nvPr/>
        </p:nvPicPr>
        <p:blipFill>
          <a:blip r:embed="rId4"/>
          <a:stretch>
            <a:fillRect/>
          </a:stretch>
        </p:blipFill>
        <p:spPr>
          <a:xfrm>
            <a:off x="193221" y="1981200"/>
            <a:ext cx="4733925" cy="1676400"/>
          </a:xfrm>
          <a:prstGeom prst="rect">
            <a:avLst/>
          </a:prstGeom>
          <a:ln>
            <a:solidFill>
              <a:srgbClr val="00B050"/>
            </a:solidFill>
          </a:ln>
        </p:spPr>
      </p:pic>
      <p:pic>
        <p:nvPicPr>
          <p:cNvPr id="7" name="Picture 6">
            <a:extLst>
              <a:ext uri="{FF2B5EF4-FFF2-40B4-BE49-F238E27FC236}">
                <a16:creationId xmlns:a16="http://schemas.microsoft.com/office/drawing/2014/main" id="{66AA1059-2C8C-445F-BA3C-E2A4FC2B7B32}"/>
              </a:ext>
            </a:extLst>
          </p:cNvPr>
          <p:cNvPicPr>
            <a:picLocks noChangeAspect="1"/>
          </p:cNvPicPr>
          <p:nvPr/>
        </p:nvPicPr>
        <p:blipFill>
          <a:blip r:embed="rId5"/>
          <a:stretch>
            <a:fillRect/>
          </a:stretch>
        </p:blipFill>
        <p:spPr>
          <a:xfrm>
            <a:off x="5181600" y="2133600"/>
            <a:ext cx="1047750" cy="371475"/>
          </a:xfrm>
          <a:prstGeom prst="rect">
            <a:avLst/>
          </a:prstGeom>
        </p:spPr>
      </p:pic>
      <p:pic>
        <p:nvPicPr>
          <p:cNvPr id="8" name="Picture 7">
            <a:extLst>
              <a:ext uri="{FF2B5EF4-FFF2-40B4-BE49-F238E27FC236}">
                <a16:creationId xmlns:a16="http://schemas.microsoft.com/office/drawing/2014/main" id="{68047C98-97F8-454C-A67A-D1667536DE92}"/>
              </a:ext>
            </a:extLst>
          </p:cNvPr>
          <p:cNvPicPr>
            <a:picLocks noChangeAspect="1"/>
          </p:cNvPicPr>
          <p:nvPr/>
        </p:nvPicPr>
        <p:blipFill>
          <a:blip r:embed="rId6"/>
          <a:stretch>
            <a:fillRect/>
          </a:stretch>
        </p:blipFill>
        <p:spPr>
          <a:xfrm>
            <a:off x="214992" y="3850822"/>
            <a:ext cx="4781550" cy="1676400"/>
          </a:xfrm>
          <a:prstGeom prst="rect">
            <a:avLst/>
          </a:prstGeom>
          <a:ln>
            <a:solidFill>
              <a:srgbClr val="00B050"/>
            </a:solidFill>
          </a:ln>
        </p:spPr>
      </p:pic>
      <p:pic>
        <p:nvPicPr>
          <p:cNvPr id="9" name="Picture 8">
            <a:extLst>
              <a:ext uri="{FF2B5EF4-FFF2-40B4-BE49-F238E27FC236}">
                <a16:creationId xmlns:a16="http://schemas.microsoft.com/office/drawing/2014/main" id="{7830A07C-EE9E-48F4-9798-C984282993C1}"/>
              </a:ext>
            </a:extLst>
          </p:cNvPr>
          <p:cNvPicPr>
            <a:picLocks noChangeAspect="1"/>
          </p:cNvPicPr>
          <p:nvPr/>
        </p:nvPicPr>
        <p:blipFill>
          <a:blip r:embed="rId7"/>
          <a:stretch>
            <a:fillRect/>
          </a:stretch>
        </p:blipFill>
        <p:spPr>
          <a:xfrm>
            <a:off x="5203371" y="4000501"/>
            <a:ext cx="1076325" cy="704850"/>
          </a:xfrm>
          <a:prstGeom prst="rect">
            <a:avLst/>
          </a:prstGeom>
        </p:spPr>
      </p:pic>
    </p:spTree>
    <p:extLst>
      <p:ext uri="{BB962C8B-B14F-4D97-AF65-F5344CB8AC3E}">
        <p14:creationId xmlns:p14="http://schemas.microsoft.com/office/powerpoint/2010/main" val="4293493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82840-A265-4249-99DA-A1C795C4D5B4}"/>
              </a:ext>
            </a:extLst>
          </p:cNvPr>
          <p:cNvSpPr>
            <a:spLocks noGrp="1"/>
          </p:cNvSpPr>
          <p:nvPr>
            <p:ph type="title"/>
          </p:nvPr>
        </p:nvSpPr>
        <p:spPr>
          <a:xfrm>
            <a:off x="446314" y="152400"/>
            <a:ext cx="8229600" cy="868364"/>
          </a:xfrm>
        </p:spPr>
        <p:txBody>
          <a:bodyPr>
            <a:normAutofit fontScale="90000"/>
          </a:bodyPr>
          <a:lstStyle/>
          <a:p>
            <a:r>
              <a:rPr lang="en-IN" dirty="0">
                <a:solidFill>
                  <a:srgbClr val="0070C0"/>
                </a:solidFill>
              </a:rPr>
              <a:t>The range() Function</a:t>
            </a:r>
            <a:br>
              <a:rPr lang="en-IN" dirty="0">
                <a:solidFill>
                  <a:srgbClr val="0070C0"/>
                </a:solidFill>
              </a:rPr>
            </a:br>
            <a:endParaRPr lang="en-IN" dirty="0">
              <a:solidFill>
                <a:srgbClr val="0070C0"/>
              </a:solidFill>
            </a:endParaRPr>
          </a:p>
        </p:txBody>
      </p:sp>
      <p:sp>
        <p:nvSpPr>
          <p:cNvPr id="3" name="Content Placeholder 2">
            <a:extLst>
              <a:ext uri="{FF2B5EF4-FFF2-40B4-BE49-F238E27FC236}">
                <a16:creationId xmlns:a16="http://schemas.microsoft.com/office/drawing/2014/main" id="{C655A935-B24E-4D0B-B902-54CD7609AE3E}"/>
              </a:ext>
            </a:extLst>
          </p:cNvPr>
          <p:cNvSpPr>
            <a:spLocks noGrp="1"/>
          </p:cNvSpPr>
          <p:nvPr>
            <p:ph idx="1"/>
          </p:nvPr>
        </p:nvSpPr>
        <p:spPr>
          <a:xfrm>
            <a:off x="457200" y="838200"/>
            <a:ext cx="8458200" cy="5867400"/>
          </a:xfrm>
          <a:ln>
            <a:solidFill>
              <a:srgbClr val="00B050"/>
            </a:solidFill>
          </a:ln>
        </p:spPr>
        <p:txBody>
          <a:bodyPr/>
          <a:lstStyle/>
          <a:p>
            <a:pPr algn="just"/>
            <a:r>
              <a:rPr lang="en-IN" dirty="0"/>
              <a:t>range() only works with the integers. </a:t>
            </a:r>
          </a:p>
          <a:p>
            <a:pPr algn="just"/>
            <a:r>
              <a:rPr lang="en-IN" b="1" dirty="0"/>
              <a:t>All arguments must be integers</a:t>
            </a:r>
            <a:r>
              <a:rPr lang="en-IN" dirty="0"/>
              <a:t>. </a:t>
            </a:r>
          </a:p>
          <a:p>
            <a:pPr algn="just"/>
            <a:r>
              <a:rPr lang="en-IN" dirty="0"/>
              <a:t>You can not use float number or any other type in a </a:t>
            </a:r>
            <a:r>
              <a:rPr lang="en-IN" dirty="0">
                <a:solidFill>
                  <a:srgbClr val="FF0000"/>
                </a:solidFill>
              </a:rPr>
              <a:t>start, stop and step argument of a range</a:t>
            </a:r>
            <a:r>
              <a:rPr lang="en-IN" dirty="0"/>
              <a:t>()</a:t>
            </a:r>
          </a:p>
          <a:p>
            <a:pPr marL="0" indent="0" algn="just">
              <a:buNone/>
            </a:pPr>
            <a:endParaRPr lang="en-IN" dirty="0"/>
          </a:p>
        </p:txBody>
      </p:sp>
      <p:pic>
        <p:nvPicPr>
          <p:cNvPr id="4" name="Picture 3">
            <a:extLst>
              <a:ext uri="{FF2B5EF4-FFF2-40B4-BE49-F238E27FC236}">
                <a16:creationId xmlns:a16="http://schemas.microsoft.com/office/drawing/2014/main" id="{F57D86A6-E77C-4244-AFEF-72D5E5298F0E}"/>
              </a:ext>
            </a:extLst>
          </p:cNvPr>
          <p:cNvPicPr>
            <a:picLocks noChangeAspect="1"/>
          </p:cNvPicPr>
          <p:nvPr/>
        </p:nvPicPr>
        <p:blipFill>
          <a:blip r:embed="rId2"/>
          <a:stretch>
            <a:fillRect/>
          </a:stretch>
        </p:blipFill>
        <p:spPr>
          <a:xfrm>
            <a:off x="609600" y="3352800"/>
            <a:ext cx="2286000" cy="771525"/>
          </a:xfrm>
          <a:prstGeom prst="rect">
            <a:avLst/>
          </a:prstGeom>
          <a:ln>
            <a:solidFill>
              <a:srgbClr val="00B050"/>
            </a:solidFill>
          </a:ln>
        </p:spPr>
      </p:pic>
      <p:pic>
        <p:nvPicPr>
          <p:cNvPr id="5" name="Picture 4">
            <a:extLst>
              <a:ext uri="{FF2B5EF4-FFF2-40B4-BE49-F238E27FC236}">
                <a16:creationId xmlns:a16="http://schemas.microsoft.com/office/drawing/2014/main" id="{0CFCEC0E-5E9B-4488-BBB2-21031797880D}"/>
              </a:ext>
            </a:extLst>
          </p:cNvPr>
          <p:cNvPicPr>
            <a:picLocks noChangeAspect="1"/>
          </p:cNvPicPr>
          <p:nvPr/>
        </p:nvPicPr>
        <p:blipFill>
          <a:blip r:embed="rId3"/>
          <a:stretch>
            <a:fillRect/>
          </a:stretch>
        </p:blipFill>
        <p:spPr>
          <a:xfrm>
            <a:off x="3008879" y="3292927"/>
            <a:ext cx="390525" cy="2028825"/>
          </a:xfrm>
          <a:prstGeom prst="rect">
            <a:avLst/>
          </a:prstGeom>
        </p:spPr>
      </p:pic>
      <p:pic>
        <p:nvPicPr>
          <p:cNvPr id="6" name="Picture 5">
            <a:extLst>
              <a:ext uri="{FF2B5EF4-FFF2-40B4-BE49-F238E27FC236}">
                <a16:creationId xmlns:a16="http://schemas.microsoft.com/office/drawing/2014/main" id="{7F601FC6-5FEF-4EFB-9215-A9C6FD95B93B}"/>
              </a:ext>
            </a:extLst>
          </p:cNvPr>
          <p:cNvPicPr>
            <a:picLocks noChangeAspect="1"/>
          </p:cNvPicPr>
          <p:nvPr/>
        </p:nvPicPr>
        <p:blipFill>
          <a:blip r:embed="rId4"/>
          <a:stretch>
            <a:fillRect/>
          </a:stretch>
        </p:blipFill>
        <p:spPr>
          <a:xfrm>
            <a:off x="7475935" y="3325584"/>
            <a:ext cx="409575" cy="1295400"/>
          </a:xfrm>
          <a:prstGeom prst="rect">
            <a:avLst/>
          </a:prstGeom>
        </p:spPr>
      </p:pic>
      <p:pic>
        <p:nvPicPr>
          <p:cNvPr id="9" name="Picture 8">
            <a:extLst>
              <a:ext uri="{FF2B5EF4-FFF2-40B4-BE49-F238E27FC236}">
                <a16:creationId xmlns:a16="http://schemas.microsoft.com/office/drawing/2014/main" id="{D6791013-F39A-4F63-99B0-2AF4510CB058}"/>
              </a:ext>
            </a:extLst>
          </p:cNvPr>
          <p:cNvPicPr>
            <a:picLocks noChangeAspect="1"/>
          </p:cNvPicPr>
          <p:nvPr/>
        </p:nvPicPr>
        <p:blipFill>
          <a:blip r:embed="rId5"/>
          <a:stretch>
            <a:fillRect/>
          </a:stretch>
        </p:blipFill>
        <p:spPr>
          <a:xfrm>
            <a:off x="4731204" y="3445327"/>
            <a:ext cx="2647950" cy="800100"/>
          </a:xfrm>
          <a:prstGeom prst="rect">
            <a:avLst/>
          </a:prstGeom>
          <a:ln>
            <a:solidFill>
              <a:srgbClr val="00B050"/>
            </a:solidFill>
          </a:ln>
        </p:spPr>
      </p:pic>
      <p:pic>
        <p:nvPicPr>
          <p:cNvPr id="10" name="Picture 9">
            <a:extLst>
              <a:ext uri="{FF2B5EF4-FFF2-40B4-BE49-F238E27FC236}">
                <a16:creationId xmlns:a16="http://schemas.microsoft.com/office/drawing/2014/main" id="{85661126-59B7-4751-A462-13B8846B2FC1}"/>
              </a:ext>
            </a:extLst>
          </p:cNvPr>
          <p:cNvPicPr>
            <a:picLocks noChangeAspect="1"/>
          </p:cNvPicPr>
          <p:nvPr/>
        </p:nvPicPr>
        <p:blipFill>
          <a:blip r:embed="rId6"/>
          <a:stretch>
            <a:fillRect/>
          </a:stretch>
        </p:blipFill>
        <p:spPr>
          <a:xfrm>
            <a:off x="4431166" y="4931227"/>
            <a:ext cx="3248025" cy="781050"/>
          </a:xfrm>
          <a:prstGeom prst="rect">
            <a:avLst/>
          </a:prstGeom>
          <a:ln>
            <a:solidFill>
              <a:srgbClr val="00B050"/>
            </a:solidFill>
          </a:ln>
        </p:spPr>
      </p:pic>
      <p:pic>
        <p:nvPicPr>
          <p:cNvPr id="11" name="Picture 10">
            <a:extLst>
              <a:ext uri="{FF2B5EF4-FFF2-40B4-BE49-F238E27FC236}">
                <a16:creationId xmlns:a16="http://schemas.microsoft.com/office/drawing/2014/main" id="{79B4DA54-EB12-4E19-A54C-82107C84AD6D}"/>
              </a:ext>
            </a:extLst>
          </p:cNvPr>
          <p:cNvPicPr>
            <a:picLocks noChangeAspect="1"/>
          </p:cNvPicPr>
          <p:nvPr/>
        </p:nvPicPr>
        <p:blipFill>
          <a:blip r:embed="rId7"/>
          <a:stretch>
            <a:fillRect/>
          </a:stretch>
        </p:blipFill>
        <p:spPr>
          <a:xfrm>
            <a:off x="8095740" y="3207202"/>
            <a:ext cx="647700" cy="3448050"/>
          </a:xfrm>
          <a:prstGeom prst="rect">
            <a:avLst/>
          </a:prstGeom>
        </p:spPr>
      </p:pic>
    </p:spTree>
    <p:extLst>
      <p:ext uri="{BB962C8B-B14F-4D97-AF65-F5344CB8AC3E}">
        <p14:creationId xmlns:p14="http://schemas.microsoft.com/office/powerpoint/2010/main" val="20364766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258D31-0D3B-4AF7-B2FF-0561EBAF495F}"/>
              </a:ext>
            </a:extLst>
          </p:cNvPr>
          <p:cNvSpPr>
            <a:spLocks noGrp="1"/>
          </p:cNvSpPr>
          <p:nvPr>
            <p:ph idx="1"/>
          </p:nvPr>
        </p:nvSpPr>
        <p:spPr>
          <a:xfrm>
            <a:off x="76200" y="228600"/>
            <a:ext cx="8991600" cy="6553200"/>
          </a:xfrm>
        </p:spPr>
        <p:txBody>
          <a:bodyPr/>
          <a:lstStyle/>
          <a:p>
            <a:r>
              <a:rPr lang="en-IN" dirty="0"/>
              <a:t>_ -</a:t>
            </a:r>
            <a:r>
              <a:rPr lang="en-IN" dirty="0" err="1"/>
              <a:t>ve</a:t>
            </a:r>
            <a:r>
              <a:rPr lang="en-IN" dirty="0"/>
              <a:t> range()</a:t>
            </a:r>
          </a:p>
          <a:p>
            <a:endParaRPr lang="en-IN" dirty="0"/>
          </a:p>
          <a:p>
            <a:endParaRPr lang="en-IN" dirty="0"/>
          </a:p>
          <a:p>
            <a:endParaRPr lang="en-IN" dirty="0"/>
          </a:p>
          <a:p>
            <a:endParaRPr lang="en-IN" dirty="0"/>
          </a:p>
          <a:p>
            <a:r>
              <a:rPr lang="en-IN" dirty="0"/>
              <a:t>-</a:t>
            </a:r>
            <a:r>
              <a:rPr lang="en-IN" dirty="0" err="1"/>
              <a:t>ve</a:t>
            </a:r>
            <a:r>
              <a:rPr lang="en-IN" dirty="0"/>
              <a:t> to +</a:t>
            </a:r>
            <a:r>
              <a:rPr lang="en-IN" dirty="0" err="1"/>
              <a:t>ve</a:t>
            </a:r>
            <a:r>
              <a:rPr lang="en-IN" dirty="0"/>
              <a:t> range</a:t>
            </a:r>
          </a:p>
          <a:p>
            <a:endParaRPr lang="en-IN" dirty="0"/>
          </a:p>
          <a:p>
            <a:endParaRPr lang="en-IN" dirty="0"/>
          </a:p>
          <a:p>
            <a:r>
              <a:rPr lang="en-IN" dirty="0"/>
              <a:t>+ </a:t>
            </a:r>
            <a:r>
              <a:rPr lang="en-IN" dirty="0" err="1"/>
              <a:t>ve</a:t>
            </a:r>
            <a:r>
              <a:rPr lang="en-IN" dirty="0"/>
              <a:t> to –</a:t>
            </a:r>
            <a:r>
              <a:rPr lang="en-IN" dirty="0" err="1"/>
              <a:t>ve</a:t>
            </a:r>
            <a:r>
              <a:rPr lang="en-IN" dirty="0"/>
              <a:t> range</a:t>
            </a:r>
          </a:p>
          <a:p>
            <a:endParaRPr lang="en-IN" dirty="0"/>
          </a:p>
          <a:p>
            <a:endParaRPr lang="en-IN" dirty="0"/>
          </a:p>
          <a:p>
            <a:endParaRPr lang="en-IN" dirty="0"/>
          </a:p>
          <a:p>
            <a:pPr marL="0" indent="0">
              <a:buNone/>
            </a:pPr>
            <a:endParaRPr lang="en-IN" dirty="0"/>
          </a:p>
        </p:txBody>
      </p:sp>
      <p:pic>
        <p:nvPicPr>
          <p:cNvPr id="4" name="Picture 3">
            <a:extLst>
              <a:ext uri="{FF2B5EF4-FFF2-40B4-BE49-F238E27FC236}">
                <a16:creationId xmlns:a16="http://schemas.microsoft.com/office/drawing/2014/main" id="{8A3E3D11-78AE-43BA-8B66-F23937CF9E17}"/>
              </a:ext>
            </a:extLst>
          </p:cNvPr>
          <p:cNvPicPr>
            <a:picLocks noChangeAspect="1"/>
          </p:cNvPicPr>
          <p:nvPr/>
        </p:nvPicPr>
        <p:blipFill>
          <a:blip r:embed="rId2"/>
          <a:stretch>
            <a:fillRect/>
          </a:stretch>
        </p:blipFill>
        <p:spPr>
          <a:xfrm>
            <a:off x="304800" y="685800"/>
            <a:ext cx="4981575" cy="2057400"/>
          </a:xfrm>
          <a:prstGeom prst="rect">
            <a:avLst/>
          </a:prstGeom>
          <a:ln>
            <a:solidFill>
              <a:srgbClr val="00B050"/>
            </a:solidFill>
          </a:ln>
        </p:spPr>
      </p:pic>
      <p:pic>
        <p:nvPicPr>
          <p:cNvPr id="5" name="Picture 4">
            <a:extLst>
              <a:ext uri="{FF2B5EF4-FFF2-40B4-BE49-F238E27FC236}">
                <a16:creationId xmlns:a16="http://schemas.microsoft.com/office/drawing/2014/main" id="{1E832B8D-49EF-4936-8757-11C5AF9E63CD}"/>
              </a:ext>
            </a:extLst>
          </p:cNvPr>
          <p:cNvPicPr>
            <a:picLocks noChangeAspect="1"/>
          </p:cNvPicPr>
          <p:nvPr/>
        </p:nvPicPr>
        <p:blipFill>
          <a:blip r:embed="rId3"/>
          <a:stretch>
            <a:fillRect/>
          </a:stretch>
        </p:blipFill>
        <p:spPr>
          <a:xfrm>
            <a:off x="5562600" y="1066800"/>
            <a:ext cx="3067050" cy="819150"/>
          </a:xfrm>
          <a:prstGeom prst="rect">
            <a:avLst/>
          </a:prstGeom>
          <a:ln>
            <a:solidFill>
              <a:srgbClr val="FF0000"/>
            </a:solidFill>
          </a:ln>
        </p:spPr>
      </p:pic>
      <p:pic>
        <p:nvPicPr>
          <p:cNvPr id="6" name="Picture 5">
            <a:extLst>
              <a:ext uri="{FF2B5EF4-FFF2-40B4-BE49-F238E27FC236}">
                <a16:creationId xmlns:a16="http://schemas.microsoft.com/office/drawing/2014/main" id="{C1F295D3-119B-4032-9B11-BEE3782E26D3}"/>
              </a:ext>
            </a:extLst>
          </p:cNvPr>
          <p:cNvPicPr>
            <a:picLocks noChangeAspect="1"/>
          </p:cNvPicPr>
          <p:nvPr/>
        </p:nvPicPr>
        <p:blipFill>
          <a:blip r:embed="rId4"/>
          <a:stretch>
            <a:fillRect/>
          </a:stretch>
        </p:blipFill>
        <p:spPr>
          <a:xfrm>
            <a:off x="446314" y="3676763"/>
            <a:ext cx="5667375" cy="1143000"/>
          </a:xfrm>
          <a:prstGeom prst="rect">
            <a:avLst/>
          </a:prstGeom>
          <a:ln>
            <a:solidFill>
              <a:srgbClr val="00B050"/>
            </a:solidFill>
          </a:ln>
        </p:spPr>
      </p:pic>
      <p:pic>
        <p:nvPicPr>
          <p:cNvPr id="7" name="Picture 6">
            <a:extLst>
              <a:ext uri="{FF2B5EF4-FFF2-40B4-BE49-F238E27FC236}">
                <a16:creationId xmlns:a16="http://schemas.microsoft.com/office/drawing/2014/main" id="{9078AD9D-535F-41DD-9D89-007DAAA9F397}"/>
              </a:ext>
            </a:extLst>
          </p:cNvPr>
          <p:cNvPicPr>
            <a:picLocks noChangeAspect="1"/>
          </p:cNvPicPr>
          <p:nvPr/>
        </p:nvPicPr>
        <p:blipFill>
          <a:blip r:embed="rId5"/>
          <a:stretch>
            <a:fillRect/>
          </a:stretch>
        </p:blipFill>
        <p:spPr>
          <a:xfrm>
            <a:off x="6238194" y="3914888"/>
            <a:ext cx="2639786" cy="666750"/>
          </a:xfrm>
          <a:prstGeom prst="rect">
            <a:avLst/>
          </a:prstGeom>
          <a:ln>
            <a:solidFill>
              <a:srgbClr val="C00000"/>
            </a:solidFill>
          </a:ln>
        </p:spPr>
      </p:pic>
      <p:pic>
        <p:nvPicPr>
          <p:cNvPr id="8" name="Picture 7">
            <a:extLst>
              <a:ext uri="{FF2B5EF4-FFF2-40B4-BE49-F238E27FC236}">
                <a16:creationId xmlns:a16="http://schemas.microsoft.com/office/drawing/2014/main" id="{BA5722D0-9868-4EF9-BB8C-176DF1202DC9}"/>
              </a:ext>
            </a:extLst>
          </p:cNvPr>
          <p:cNvPicPr>
            <a:picLocks noChangeAspect="1"/>
          </p:cNvPicPr>
          <p:nvPr/>
        </p:nvPicPr>
        <p:blipFill>
          <a:blip r:embed="rId6"/>
          <a:stretch>
            <a:fillRect/>
          </a:stretch>
        </p:blipFill>
        <p:spPr>
          <a:xfrm>
            <a:off x="272143" y="5595937"/>
            <a:ext cx="5290457" cy="1152525"/>
          </a:xfrm>
          <a:prstGeom prst="rect">
            <a:avLst/>
          </a:prstGeom>
          <a:ln>
            <a:solidFill>
              <a:srgbClr val="00B050"/>
            </a:solidFill>
          </a:ln>
        </p:spPr>
      </p:pic>
      <p:pic>
        <p:nvPicPr>
          <p:cNvPr id="9" name="Picture 8">
            <a:extLst>
              <a:ext uri="{FF2B5EF4-FFF2-40B4-BE49-F238E27FC236}">
                <a16:creationId xmlns:a16="http://schemas.microsoft.com/office/drawing/2014/main" id="{A520F7F9-30D2-4709-8F9F-E1C6D617553E}"/>
              </a:ext>
            </a:extLst>
          </p:cNvPr>
          <p:cNvPicPr>
            <a:picLocks noChangeAspect="1"/>
          </p:cNvPicPr>
          <p:nvPr/>
        </p:nvPicPr>
        <p:blipFill>
          <a:blip r:embed="rId7"/>
          <a:stretch>
            <a:fillRect/>
          </a:stretch>
        </p:blipFill>
        <p:spPr>
          <a:xfrm>
            <a:off x="5968773" y="5595937"/>
            <a:ext cx="3067050" cy="876300"/>
          </a:xfrm>
          <a:prstGeom prst="rect">
            <a:avLst/>
          </a:prstGeom>
        </p:spPr>
      </p:pic>
    </p:spTree>
    <p:extLst>
      <p:ext uri="{BB962C8B-B14F-4D97-AF65-F5344CB8AC3E}">
        <p14:creationId xmlns:p14="http://schemas.microsoft.com/office/powerpoint/2010/main" val="3688023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algn="just"/>
            <a:r>
              <a:rPr lang="en-US" dirty="0"/>
              <a:t>You can see the cursor blinking right after &gt;&gt;&gt;. This is where you will be writing your code. Also, the current running version of Python is also mentioned at the top.</a:t>
            </a:r>
          </a:p>
          <a:p>
            <a:pPr algn="just"/>
            <a:r>
              <a:rPr lang="en-US" dirty="0"/>
              <a:t>In IDLE we write code line by line. One line will handle one thing. You type whatever you want in that line and press </a:t>
            </a:r>
            <a:r>
              <a:rPr lang="en-US" b="1" dirty="0"/>
              <a:t>enter</a:t>
            </a:r>
            <a:r>
              <a:rPr lang="en-US" dirty="0"/>
              <a:t> to execute it. IDLE works more like a terminal or command prompt - You write one line, press enter, it executes.</a:t>
            </a:r>
            <a:br>
              <a:rPr lang="en-US" dirty="0"/>
            </a:br>
            <a:endParaRPr 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9ABC5-25A0-4702-A946-5013B620C952}"/>
              </a:ext>
            </a:extLst>
          </p:cNvPr>
          <p:cNvSpPr>
            <a:spLocks noGrp="1"/>
          </p:cNvSpPr>
          <p:nvPr>
            <p:ph type="title"/>
          </p:nvPr>
        </p:nvSpPr>
        <p:spPr/>
        <p:txBody>
          <a:bodyPr/>
          <a:lstStyle/>
          <a:p>
            <a:r>
              <a:rPr lang="en-IN" dirty="0">
                <a:solidFill>
                  <a:srgbClr val="0070C0"/>
                </a:solidFill>
              </a:rPr>
              <a:t>Example</a:t>
            </a:r>
          </a:p>
        </p:txBody>
      </p:sp>
      <p:pic>
        <p:nvPicPr>
          <p:cNvPr id="4" name="Content Placeholder 3">
            <a:extLst>
              <a:ext uri="{FF2B5EF4-FFF2-40B4-BE49-F238E27FC236}">
                <a16:creationId xmlns:a16="http://schemas.microsoft.com/office/drawing/2014/main" id="{10C38069-1044-409D-A762-D54403822698}"/>
              </a:ext>
            </a:extLst>
          </p:cNvPr>
          <p:cNvPicPr>
            <a:picLocks noGrp="1" noChangeAspect="1"/>
          </p:cNvPicPr>
          <p:nvPr>
            <p:ph idx="1"/>
          </p:nvPr>
        </p:nvPicPr>
        <p:blipFill>
          <a:blip r:embed="rId2"/>
          <a:stretch>
            <a:fillRect/>
          </a:stretch>
        </p:blipFill>
        <p:spPr>
          <a:xfrm>
            <a:off x="762000" y="1676400"/>
            <a:ext cx="4714875" cy="1962150"/>
          </a:xfrm>
          <a:prstGeom prst="rect">
            <a:avLst/>
          </a:prstGeom>
          <a:ln>
            <a:solidFill>
              <a:srgbClr val="00B050"/>
            </a:solidFill>
          </a:ln>
        </p:spPr>
      </p:pic>
      <p:pic>
        <p:nvPicPr>
          <p:cNvPr id="5" name="Picture 4">
            <a:extLst>
              <a:ext uri="{FF2B5EF4-FFF2-40B4-BE49-F238E27FC236}">
                <a16:creationId xmlns:a16="http://schemas.microsoft.com/office/drawing/2014/main" id="{052ECA05-1014-48C1-9CC0-DFC83E947FDC}"/>
              </a:ext>
            </a:extLst>
          </p:cNvPr>
          <p:cNvPicPr>
            <a:picLocks noChangeAspect="1"/>
          </p:cNvPicPr>
          <p:nvPr/>
        </p:nvPicPr>
        <p:blipFill>
          <a:blip r:embed="rId3"/>
          <a:stretch>
            <a:fillRect/>
          </a:stretch>
        </p:blipFill>
        <p:spPr>
          <a:xfrm>
            <a:off x="6400800" y="1653139"/>
            <a:ext cx="2152650" cy="2533650"/>
          </a:xfrm>
          <a:prstGeom prst="rect">
            <a:avLst/>
          </a:prstGeom>
        </p:spPr>
      </p:pic>
    </p:spTree>
    <p:extLst>
      <p:ext uri="{BB962C8B-B14F-4D97-AF65-F5344CB8AC3E}">
        <p14:creationId xmlns:p14="http://schemas.microsoft.com/office/powerpoint/2010/main" val="14020126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9F4A-DBAA-435F-9241-5EED433DA6FF}"/>
              </a:ext>
            </a:extLst>
          </p:cNvPr>
          <p:cNvSpPr>
            <a:spLocks noGrp="1"/>
          </p:cNvSpPr>
          <p:nvPr>
            <p:ph type="title"/>
          </p:nvPr>
        </p:nvSpPr>
        <p:spPr>
          <a:xfrm>
            <a:off x="457200" y="274638"/>
            <a:ext cx="8229600" cy="563562"/>
          </a:xfrm>
        </p:spPr>
        <p:txBody>
          <a:bodyPr>
            <a:normAutofit fontScale="90000"/>
          </a:bodyPr>
          <a:lstStyle/>
          <a:p>
            <a:r>
              <a:rPr lang="en-IN" dirty="0">
                <a:solidFill>
                  <a:srgbClr val="0070C0"/>
                </a:solidFill>
              </a:rPr>
              <a:t>Input &amp; Output Statements</a:t>
            </a:r>
          </a:p>
        </p:txBody>
      </p:sp>
      <p:sp>
        <p:nvSpPr>
          <p:cNvPr id="3" name="Content Placeholder 2">
            <a:extLst>
              <a:ext uri="{FF2B5EF4-FFF2-40B4-BE49-F238E27FC236}">
                <a16:creationId xmlns:a16="http://schemas.microsoft.com/office/drawing/2014/main" id="{AA4ABD40-4D85-4FD9-945F-3AF0E3BAA8BF}"/>
              </a:ext>
            </a:extLst>
          </p:cNvPr>
          <p:cNvSpPr>
            <a:spLocks noGrp="1"/>
          </p:cNvSpPr>
          <p:nvPr>
            <p:ph idx="1"/>
          </p:nvPr>
        </p:nvSpPr>
        <p:spPr>
          <a:xfrm>
            <a:off x="457200" y="1143000"/>
            <a:ext cx="8229600" cy="5562600"/>
          </a:xfrm>
          <a:ln>
            <a:solidFill>
              <a:srgbClr val="00B050"/>
            </a:solidFill>
          </a:ln>
        </p:spPr>
        <p:txBody>
          <a:bodyPr>
            <a:normAutofit/>
          </a:bodyPr>
          <a:lstStyle/>
          <a:p>
            <a:pPr marL="0" indent="0">
              <a:buNone/>
            </a:pPr>
            <a:r>
              <a:rPr lang="en-IN" dirty="0">
                <a:solidFill>
                  <a:srgbClr val="00B050"/>
                </a:solidFill>
              </a:rPr>
              <a:t>Input – to read values from the user</a:t>
            </a:r>
          </a:p>
          <a:p>
            <a:pPr marL="0" indent="0">
              <a:buNone/>
            </a:pPr>
            <a:r>
              <a:rPr lang="en-IN" dirty="0"/>
              <a:t> </a:t>
            </a:r>
            <a:r>
              <a:rPr lang="en-IN" dirty="0">
                <a:solidFill>
                  <a:srgbClr val="C00000"/>
                </a:solidFill>
              </a:rPr>
              <a:t>Syntax:</a:t>
            </a:r>
            <a:r>
              <a:rPr lang="en-IN" dirty="0"/>
              <a:t> </a:t>
            </a:r>
          </a:p>
          <a:p>
            <a:pPr marL="0" indent="0">
              <a:buNone/>
            </a:pPr>
            <a:r>
              <a:rPr lang="en-IN" dirty="0"/>
              <a:t>Variable=input()</a:t>
            </a:r>
          </a:p>
          <a:p>
            <a:pPr marL="0" indent="0">
              <a:buNone/>
            </a:pPr>
            <a:r>
              <a:rPr lang="en-IN" dirty="0"/>
              <a:t>Input() – function used to read values</a:t>
            </a:r>
          </a:p>
          <a:p>
            <a:pPr marL="0" indent="0">
              <a:buNone/>
            </a:pPr>
            <a:r>
              <a:rPr lang="en-IN" dirty="0">
                <a:solidFill>
                  <a:srgbClr val="00B050"/>
                </a:solidFill>
              </a:rPr>
              <a:t>Output- to display the result</a:t>
            </a:r>
          </a:p>
          <a:p>
            <a:pPr marL="0" indent="0">
              <a:buNone/>
            </a:pPr>
            <a:r>
              <a:rPr lang="en-IN" dirty="0">
                <a:solidFill>
                  <a:srgbClr val="C00000"/>
                </a:solidFill>
              </a:rPr>
              <a:t>Syntax:</a:t>
            </a:r>
          </a:p>
          <a:p>
            <a:pPr marL="0" indent="0">
              <a:buNone/>
            </a:pPr>
            <a:r>
              <a:rPr lang="en-IN" dirty="0"/>
              <a:t> print(“hello students”)</a:t>
            </a:r>
          </a:p>
          <a:p>
            <a:pPr marL="0" indent="0">
              <a:buNone/>
            </a:pPr>
            <a:r>
              <a:rPr lang="en-IN" dirty="0"/>
              <a:t>print(“welcome”)</a:t>
            </a:r>
          </a:p>
          <a:p>
            <a:pPr marL="0" indent="0">
              <a:buNone/>
            </a:pPr>
            <a:r>
              <a:rPr lang="en-IN" dirty="0"/>
              <a:t>Print(“value </a:t>
            </a:r>
            <a:r>
              <a:rPr lang="en-IN" dirty="0" err="1"/>
              <a:t>is”,x</a:t>
            </a:r>
            <a:r>
              <a:rPr lang="en-IN" dirty="0"/>
              <a:t>)</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2126189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203A7-8626-4234-982B-D3132FCD94B2}"/>
              </a:ext>
            </a:extLst>
          </p:cNvPr>
          <p:cNvSpPr>
            <a:spLocks noGrp="1"/>
          </p:cNvSpPr>
          <p:nvPr>
            <p:ph type="title"/>
          </p:nvPr>
        </p:nvSpPr>
        <p:spPr/>
        <p:txBody>
          <a:bodyPr/>
          <a:lstStyle/>
          <a:p>
            <a:r>
              <a:rPr lang="en-US" b="1" dirty="0"/>
              <a:t>Input and Output in Python</a:t>
            </a:r>
            <a:endParaRPr lang="en-IN" dirty="0"/>
          </a:p>
        </p:txBody>
      </p:sp>
      <p:sp>
        <p:nvSpPr>
          <p:cNvPr id="4" name="Rectangle 1">
            <a:extLst>
              <a:ext uri="{FF2B5EF4-FFF2-40B4-BE49-F238E27FC236}">
                <a16:creationId xmlns:a16="http://schemas.microsoft.com/office/drawing/2014/main" id="{415D12F6-002D-4C9D-BC2F-87FC92B692BB}"/>
              </a:ext>
            </a:extLst>
          </p:cNvPr>
          <p:cNvSpPr>
            <a:spLocks noGrp="1" noChangeArrowheads="1"/>
          </p:cNvSpPr>
          <p:nvPr>
            <p:ph idx="1"/>
          </p:nvPr>
        </p:nvSpPr>
        <p:spPr bwMode="auto">
          <a:xfrm>
            <a:off x="457200" y="1602321"/>
            <a:ext cx="8153400" cy="45217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0424E"/>
                </a:solidFill>
                <a:effectLst/>
                <a:latin typeface="urw-din"/>
              </a:rPr>
              <a:t>Taking Input from the user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0424E"/>
                </a:solidFill>
                <a:effectLst/>
                <a:latin typeface="urw-din"/>
              </a:rPr>
              <a:t>Sometimes a developer might want to take input from the user at some point in the program. To do this Python provides an input() function.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0424E"/>
                </a:solidFill>
                <a:effectLst/>
                <a:latin typeface="urw-din"/>
              </a:rPr>
              <a:t>Syntax:</a:t>
            </a:r>
            <a:endParaRPr kumimoji="0" lang="en-US" altLang="en-US" b="0" i="0" u="none" strike="noStrike" cap="none" normalizeH="0" baseline="0" dirty="0">
              <a:ln>
                <a:noFill/>
              </a:ln>
              <a:solidFill>
                <a:schemeClr val="tx1"/>
              </a:solidFill>
              <a:effectLst/>
              <a:latin typeface="Consolas" panose="020B06090202040302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nsolas" panose="020B0609020204030204" pitchFamily="49" charset="0"/>
              </a:rPr>
              <a:t>input('prompt')</a:t>
            </a: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0424E"/>
                </a:solidFill>
                <a:effectLst/>
                <a:latin typeface="urw-din"/>
              </a:rPr>
              <a:t>where, prompt is a string that is displayed on the string at the time of taking input.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97316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11B1-AF5E-4D90-9A52-8E3DDEB45315}"/>
              </a:ext>
            </a:extLst>
          </p:cNvPr>
          <p:cNvSpPr>
            <a:spLocks noGrp="1"/>
          </p:cNvSpPr>
          <p:nvPr>
            <p:ph type="title"/>
          </p:nvPr>
        </p:nvSpPr>
        <p:spPr/>
        <p:txBody>
          <a:bodyPr>
            <a:normAutofit fontScale="90000"/>
          </a:bodyPr>
          <a:lstStyle/>
          <a:p>
            <a:r>
              <a:rPr lang="en-US" b="1" dirty="0"/>
              <a:t>Example 1: </a:t>
            </a:r>
            <a:r>
              <a:rPr lang="en-US" dirty="0"/>
              <a:t>Taking input from the user with a message.</a:t>
            </a:r>
            <a:endParaRPr lang="en-IN" dirty="0"/>
          </a:p>
        </p:txBody>
      </p:sp>
      <p:sp>
        <p:nvSpPr>
          <p:cNvPr id="4" name="Rectangle 1">
            <a:extLst>
              <a:ext uri="{FF2B5EF4-FFF2-40B4-BE49-F238E27FC236}">
                <a16:creationId xmlns:a16="http://schemas.microsoft.com/office/drawing/2014/main" id="{B76D829D-9303-44B3-9067-40C477B43D60}"/>
              </a:ext>
            </a:extLst>
          </p:cNvPr>
          <p:cNvSpPr>
            <a:spLocks noGrp="1" noChangeArrowheads="1"/>
          </p:cNvSpPr>
          <p:nvPr>
            <p:ph idx="1"/>
          </p:nvPr>
        </p:nvSpPr>
        <p:spPr bwMode="auto">
          <a:xfrm>
            <a:off x="685800" y="2130623"/>
            <a:ext cx="7684796" cy="24622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8200"/>
                </a:solidFill>
                <a:effectLst/>
                <a:latin typeface="Consolas" panose="020B0609020204030204" pitchFamily="49" charset="0"/>
              </a:rPr>
              <a:t># Taking input from the user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name </a:t>
            </a:r>
            <a:r>
              <a:rPr kumimoji="0" lang="en-US" altLang="en-US" b="1" i="0" u="none" strike="noStrike" cap="none" normalizeH="0" baseline="0" dirty="0">
                <a:ln>
                  <a:noFill/>
                </a:ln>
                <a:solidFill>
                  <a:srgbClr val="006699"/>
                </a:solidFill>
                <a:effectLst/>
                <a:latin typeface="Consolas" panose="020B0609020204030204" pitchFamily="49" charset="0"/>
              </a:rPr>
              <a:t>=</a:t>
            </a:r>
            <a:r>
              <a:rPr kumimoji="0" lang="en-US" altLang="en-US" b="0" i="0" u="none" strike="noStrike" cap="none" normalizeH="0" baseline="0" dirty="0">
                <a:ln>
                  <a:noFill/>
                </a:ln>
                <a:solidFill>
                  <a:srgbClr val="40424E"/>
                </a:solidFill>
                <a:effectLst/>
                <a:latin typeface="Consolas" panose="020B0609020204030204" pitchFamily="49" charset="0"/>
              </a:rPr>
              <a:t> </a:t>
            </a:r>
            <a:r>
              <a:rPr kumimoji="0" lang="en-US" altLang="en-US" b="0" i="0" u="none" strike="noStrike" cap="none" normalizeH="0" baseline="0" dirty="0">
                <a:ln>
                  <a:noFill/>
                </a:ln>
                <a:solidFill>
                  <a:srgbClr val="FF1493"/>
                </a:solidFill>
                <a:effectLst/>
                <a:latin typeface="Consolas" panose="020B0609020204030204" pitchFamily="49" charset="0"/>
              </a:rPr>
              <a:t>input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FF"/>
                </a:solidFill>
                <a:effectLst/>
                <a:latin typeface="Consolas" panose="020B0609020204030204" pitchFamily="49" charset="0"/>
              </a:rPr>
              <a:t>"Enter your name: "</a:t>
            </a:r>
            <a:r>
              <a:rPr kumimoji="0" lang="en-US" altLang="en-US" b="0" i="0" u="none" strike="noStrike" cap="none" normalizeH="0" baseline="0" dirty="0">
                <a:ln>
                  <a:noFill/>
                </a:ln>
                <a:solidFill>
                  <a:srgbClr val="000000"/>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0424E"/>
                </a:solidFill>
                <a:effectLst/>
                <a:latin typeface="Consolas" panose="020B0609020204030204" pitchFamily="49" charset="0"/>
              </a:rPr>
              <a: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8200"/>
                </a:solidFill>
                <a:effectLst/>
                <a:latin typeface="Consolas" panose="020B0609020204030204" pitchFamily="49" charset="0"/>
              </a:rPr>
              <a:t># Output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6699"/>
                </a:solidFill>
                <a:effectLst/>
                <a:latin typeface="Consolas" panose="020B0609020204030204" pitchFamily="49" charset="0"/>
              </a:rPr>
              <a:t>print</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0000FF"/>
                </a:solidFill>
                <a:effectLst/>
                <a:latin typeface="Consolas" panose="020B0609020204030204" pitchFamily="49" charset="0"/>
              </a:rPr>
              <a:t>"Hello, "</a:t>
            </a:r>
            <a:r>
              <a:rPr kumimoji="0" lang="en-US" altLang="en-US" b="0" i="0" u="none" strike="noStrike" cap="none" normalizeH="0" baseline="0" dirty="0">
                <a:ln>
                  <a:noFill/>
                </a:ln>
                <a:solidFill>
                  <a:srgbClr val="40424E"/>
                </a:solidFill>
                <a:effectLst/>
                <a:latin typeface="Consolas" panose="020B0609020204030204" pitchFamily="49" charset="0"/>
              </a:rPr>
              <a:t> </a:t>
            </a:r>
            <a:r>
              <a:rPr kumimoji="0" lang="en-US" altLang="en-US" b="1" i="0" u="none" strike="noStrike" cap="none" normalizeH="0" baseline="0" dirty="0">
                <a:ln>
                  <a:noFill/>
                </a:ln>
                <a:solidFill>
                  <a:srgbClr val="006699"/>
                </a:solidFill>
                <a:effectLst/>
                <a:latin typeface="Consolas" panose="020B0609020204030204" pitchFamily="49" charset="0"/>
              </a:rPr>
              <a:t>+</a:t>
            </a:r>
            <a:r>
              <a:rPr kumimoji="0" lang="en-US" altLang="en-US" b="0" i="0" u="none" strike="noStrike" cap="none" normalizeH="0" baseline="0" dirty="0">
                <a:ln>
                  <a:noFill/>
                </a:ln>
                <a:solidFill>
                  <a:srgbClr val="40424E"/>
                </a:solidFill>
                <a:effectLst/>
                <a:latin typeface="Consolas" panose="020B0609020204030204" pitchFamily="49" charset="0"/>
              </a:rPr>
              <a:t> </a:t>
            </a:r>
            <a:r>
              <a:rPr kumimoji="0" lang="en-US" altLang="en-US" b="0" i="0" u="none" strike="noStrike" cap="none" normalizeH="0" baseline="0" dirty="0">
                <a:ln>
                  <a:noFill/>
                </a:ln>
                <a:solidFill>
                  <a:srgbClr val="000000"/>
                </a:solidFill>
                <a:effectLst/>
                <a:latin typeface="Consolas" panose="020B0609020204030204" pitchFamily="49" charset="0"/>
              </a:rPr>
              <a:t>name)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9896D7DE-FA5E-4CBC-8098-4A61B9005751}"/>
              </a:ext>
            </a:extLst>
          </p:cNvPr>
          <p:cNvSpPr>
            <a:spLocks noChangeArrowheads="1"/>
          </p:cNvSpPr>
          <p:nvPr/>
        </p:nvSpPr>
        <p:spPr bwMode="auto">
          <a:xfrm>
            <a:off x="838200" y="4890701"/>
            <a:ext cx="5181600" cy="10130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0424E"/>
                </a:solidFill>
                <a:effectLst/>
                <a:latin typeface="urw-din"/>
              </a:rPr>
              <a:t>Output:</a:t>
            </a:r>
            <a:endParaRPr kumimoji="0" lang="en-US" alt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Enter your name: </a:t>
            </a:r>
            <a:r>
              <a:rPr kumimoji="0" lang="en-US" altLang="en-US" sz="2000" b="0" i="0" u="none" strike="noStrike" cap="none" normalizeH="0" baseline="0" dirty="0" err="1">
                <a:ln>
                  <a:noFill/>
                </a:ln>
                <a:solidFill>
                  <a:schemeClr val="tx1"/>
                </a:solidFill>
                <a:effectLst/>
                <a:latin typeface="Consolas" panose="020B0609020204030204" pitchFamily="49" charset="0"/>
              </a:rPr>
              <a:t>Gfg</a:t>
            </a:r>
            <a:r>
              <a:rPr kumimoji="0" lang="en-US" altLang="en-US" sz="2000" b="0" i="0" u="none" strike="noStrike" cap="none" normalizeH="0" baseline="0" dirty="0">
                <a:ln>
                  <a:noFill/>
                </a:ln>
                <a:solidFill>
                  <a:schemeClr val="tx1"/>
                </a:solidFill>
                <a:effectLst/>
                <a:latin typeface="Consolas" panose="020B0609020204030204" pitchFamily="49" charset="0"/>
              </a:rPr>
              <a:t> Hello, </a:t>
            </a:r>
            <a:r>
              <a:rPr kumimoji="0" lang="en-US" altLang="en-US" sz="2000" b="0" i="0" u="none" strike="noStrike" cap="none" normalizeH="0" baseline="0" dirty="0" err="1">
                <a:ln>
                  <a:noFill/>
                </a:ln>
                <a:solidFill>
                  <a:schemeClr val="tx1"/>
                </a:solidFill>
                <a:effectLst/>
                <a:latin typeface="Consolas" panose="020B0609020204030204" pitchFamily="49" charset="0"/>
              </a:rPr>
              <a:t>Gfg</a:t>
            </a:r>
            <a:r>
              <a:rPr kumimoji="0" lang="en-US" altLang="en-US" sz="2000" b="0" i="0" u="none" strike="noStrike" cap="none" normalizeH="0" baseline="0" dirty="0">
                <a:ln>
                  <a:noFill/>
                </a:ln>
                <a:solidFill>
                  <a:schemeClr val="tx1"/>
                </a:solidFill>
                <a:effectLst/>
                <a:latin typeface="Consolas" panose="020B0609020204030204" pitchFamily="49" charset="0"/>
              </a:rPr>
              <a:t> </a:t>
            </a:r>
            <a:br>
              <a:rPr kumimoji="0" lang="en-US" altLang="en-US" sz="2000" b="0" i="0" u="none" strike="noStrike" cap="none" normalizeH="0" baseline="0" dirty="0">
                <a:ln>
                  <a:noFill/>
                </a:ln>
                <a:solidFill>
                  <a:schemeClr val="tx1"/>
                </a:solidFill>
                <a:effectLst/>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49089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D22673-3D27-41B9-9449-44A5538D8617}"/>
              </a:ext>
            </a:extLst>
          </p:cNvPr>
          <p:cNvSpPr>
            <a:spLocks noGrp="1"/>
          </p:cNvSpPr>
          <p:nvPr>
            <p:ph idx="1"/>
          </p:nvPr>
        </p:nvSpPr>
        <p:spPr>
          <a:xfrm>
            <a:off x="457200" y="609601"/>
            <a:ext cx="8229600" cy="2133600"/>
          </a:xfrm>
        </p:spPr>
        <p:txBody>
          <a:bodyPr/>
          <a:lstStyle/>
          <a:p>
            <a:pPr algn="just"/>
            <a:r>
              <a:rPr lang="en-US" b="1" dirty="0"/>
              <a:t>Example 2: </a:t>
            </a:r>
            <a:r>
              <a:rPr lang="en-US" dirty="0"/>
              <a:t>By default</a:t>
            </a:r>
            <a:r>
              <a:rPr lang="en-US" b="1" dirty="0"/>
              <a:t> input() </a:t>
            </a:r>
            <a:r>
              <a:rPr lang="en-US" dirty="0"/>
              <a:t>function takes the user’s input in a string. So, to take the input in the form of int, you need to use</a:t>
            </a:r>
            <a:r>
              <a:rPr lang="en-US" b="1" dirty="0"/>
              <a:t> </a:t>
            </a:r>
            <a:r>
              <a:rPr lang="en-US" b="1" u="sng" dirty="0">
                <a:hlinkClick r:id="rId2"/>
              </a:rPr>
              <a:t>int()</a:t>
            </a:r>
            <a:r>
              <a:rPr lang="en-US" dirty="0"/>
              <a:t> along with input function.</a:t>
            </a:r>
            <a:endParaRPr lang="en-IN" dirty="0"/>
          </a:p>
        </p:txBody>
      </p:sp>
      <p:sp>
        <p:nvSpPr>
          <p:cNvPr id="4" name="Rectangle 1">
            <a:extLst>
              <a:ext uri="{FF2B5EF4-FFF2-40B4-BE49-F238E27FC236}">
                <a16:creationId xmlns:a16="http://schemas.microsoft.com/office/drawing/2014/main" id="{E68A7E03-2D6F-48A1-A289-F3029C176B62}"/>
              </a:ext>
            </a:extLst>
          </p:cNvPr>
          <p:cNvSpPr>
            <a:spLocks noChangeArrowheads="1"/>
          </p:cNvSpPr>
          <p:nvPr/>
        </p:nvSpPr>
        <p:spPr bwMode="auto">
          <a:xfrm>
            <a:off x="990600" y="3037582"/>
            <a:ext cx="7543800" cy="21544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8200"/>
                </a:solidFill>
                <a:effectLst/>
                <a:latin typeface="Consolas" panose="020B0609020204030204" pitchFamily="49" charset="0"/>
              </a:rPr>
              <a:t># Taking input from the user as integer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num </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2000" b="0" i="0" u="none" strike="noStrike" cap="none" normalizeH="0" baseline="0" dirty="0">
                <a:ln>
                  <a:noFill/>
                </a:ln>
                <a:solidFill>
                  <a:srgbClr val="40424E"/>
                </a:solidFill>
                <a:effectLst/>
                <a:latin typeface="Consolas" panose="020B0609020204030204" pitchFamily="49" charset="0"/>
              </a:rPr>
              <a:t> </a:t>
            </a:r>
            <a:r>
              <a:rPr kumimoji="0" lang="en-US" altLang="en-US" sz="2000" b="0" i="0" u="none" strike="noStrike" cap="none" normalizeH="0" baseline="0" dirty="0">
                <a:ln>
                  <a:noFill/>
                </a:ln>
                <a:solidFill>
                  <a:srgbClr val="FF1493"/>
                </a:solidFill>
                <a:effectLst/>
                <a:latin typeface="Consolas" panose="020B0609020204030204" pitchFamily="49" charset="0"/>
              </a:rPr>
              <a:t>int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FF1493"/>
                </a:solidFill>
                <a:effectLst/>
                <a:latin typeface="Consolas" panose="020B0609020204030204" pitchFamily="49" charset="0"/>
              </a:rPr>
              <a:t>input</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FF"/>
                </a:solidFill>
                <a:effectLst/>
                <a:latin typeface="Consolas" panose="020B0609020204030204" pitchFamily="49" charset="0"/>
              </a:rPr>
              <a:t>"Enter a number: "</a:t>
            </a:r>
            <a:r>
              <a:rPr kumimoji="0" lang="en-US" altLang="en-US" sz="2000" b="0" i="0" u="none" strike="noStrike" cap="none" normalizeH="0" baseline="0" dirty="0">
                <a:ln>
                  <a:noFill/>
                </a:ln>
                <a:solidFill>
                  <a:srgbClr val="000000"/>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0424E"/>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add </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2000" b="0" i="0" u="none" strike="noStrike" cap="none" normalizeH="0" baseline="0" dirty="0">
                <a:ln>
                  <a:noFill/>
                </a:ln>
                <a:solidFill>
                  <a:srgbClr val="40424E"/>
                </a:solidFill>
                <a:effectLst/>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num </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2000" b="0" i="0" u="none" strike="noStrike" cap="none" normalizeH="0" baseline="0" dirty="0">
                <a:ln>
                  <a:noFill/>
                </a:ln>
                <a:solidFill>
                  <a:srgbClr val="40424E"/>
                </a:solidFill>
                <a:effectLst/>
                <a:latin typeface="Consolas" panose="020B0609020204030204" pitchFamily="49" charset="0"/>
              </a:rPr>
              <a:t> </a:t>
            </a:r>
            <a:r>
              <a:rPr kumimoji="0" lang="en-US" altLang="en-US" sz="2000" b="0" i="0" u="none" strike="noStrike" cap="none" normalizeH="0" baseline="0" dirty="0">
                <a:ln>
                  <a:noFill/>
                </a:ln>
                <a:solidFill>
                  <a:srgbClr val="009900"/>
                </a:solidFill>
                <a:effectLst/>
                <a:latin typeface="Consolas" panose="020B0609020204030204" pitchFamily="49" charset="0"/>
              </a:rPr>
              <a:t>1</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0424E"/>
                </a:solidFill>
                <a:effectLst/>
                <a:latin typeface="Consolas" panose="020B0609020204030204" pitchFamily="49" charset="0"/>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8200"/>
                </a:solidFill>
                <a:effectLst/>
                <a:latin typeface="Consolas" panose="020B0609020204030204" pitchFamily="49" charset="0"/>
              </a:rPr>
              <a:t># Output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1493"/>
                </a:solidFill>
                <a:effectLst/>
                <a:latin typeface="Consolas" panose="020B0609020204030204" pitchFamily="49" charset="0"/>
              </a:rPr>
              <a:t>print</a:t>
            </a:r>
            <a:r>
              <a:rPr kumimoji="0" lang="en-US" altLang="en-US" sz="2000" b="0" i="0" u="none" strike="noStrike" cap="none" normalizeH="0" baseline="0" dirty="0">
                <a:ln>
                  <a:noFill/>
                </a:ln>
                <a:solidFill>
                  <a:srgbClr val="000000"/>
                </a:solidFill>
                <a:effectLst/>
                <a:latin typeface="Consolas" panose="020B0609020204030204" pitchFamily="49" charset="0"/>
              </a:rPr>
              <a:t>(add)</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853AEC4-81CC-4D1B-8A0B-D43AF125E131}"/>
              </a:ext>
            </a:extLst>
          </p:cNvPr>
          <p:cNvSpPr>
            <a:spLocks noChangeArrowheads="1"/>
          </p:cNvSpPr>
          <p:nvPr/>
        </p:nvSpPr>
        <p:spPr bwMode="auto">
          <a:xfrm>
            <a:off x="1003852" y="5362353"/>
            <a:ext cx="5638800" cy="7052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0424E"/>
                </a:solidFill>
                <a:effectLst/>
                <a:latin typeface="urw-din"/>
              </a:rPr>
              <a:t>Output:</a:t>
            </a:r>
            <a:endParaRPr kumimoji="0" lang="en-US" alt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Enter a number: 25 26</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52564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3411-545F-413C-A2EA-5B8CDA108447}"/>
              </a:ext>
            </a:extLst>
          </p:cNvPr>
          <p:cNvSpPr>
            <a:spLocks noGrp="1"/>
          </p:cNvSpPr>
          <p:nvPr>
            <p:ph type="title"/>
          </p:nvPr>
        </p:nvSpPr>
        <p:spPr>
          <a:xfrm>
            <a:off x="457200" y="152400"/>
            <a:ext cx="8229600" cy="685800"/>
          </a:xfrm>
        </p:spPr>
        <p:txBody>
          <a:bodyPr>
            <a:noAutofit/>
          </a:bodyPr>
          <a:lstStyle/>
          <a:p>
            <a:pPr fontAlgn="base"/>
            <a:br>
              <a:rPr lang="en-US" sz="3200" b="1" dirty="0"/>
            </a:br>
            <a:br>
              <a:rPr lang="en-US" sz="3200" b="1" dirty="0"/>
            </a:br>
            <a:r>
              <a:rPr lang="en-US" sz="3200" b="1" dirty="0"/>
              <a:t>Displaying Output</a:t>
            </a:r>
            <a:br>
              <a:rPr lang="en-US" sz="3200" b="1" dirty="0"/>
            </a:br>
            <a:br>
              <a:rPr lang="en-US" sz="3200" dirty="0"/>
            </a:br>
            <a:endParaRPr lang="en-IN" sz="3200" dirty="0"/>
          </a:p>
        </p:txBody>
      </p:sp>
      <p:sp>
        <p:nvSpPr>
          <p:cNvPr id="3" name="Content Placeholder 2">
            <a:extLst>
              <a:ext uri="{FF2B5EF4-FFF2-40B4-BE49-F238E27FC236}">
                <a16:creationId xmlns:a16="http://schemas.microsoft.com/office/drawing/2014/main" id="{D38C4EFF-A89B-461A-A223-E28012664B13}"/>
              </a:ext>
            </a:extLst>
          </p:cNvPr>
          <p:cNvSpPr>
            <a:spLocks noGrp="1"/>
          </p:cNvSpPr>
          <p:nvPr>
            <p:ph idx="1"/>
          </p:nvPr>
        </p:nvSpPr>
        <p:spPr>
          <a:xfrm>
            <a:off x="457200" y="848139"/>
            <a:ext cx="8229600" cy="4830763"/>
          </a:xfrm>
        </p:spPr>
        <p:txBody>
          <a:bodyPr>
            <a:noAutofit/>
          </a:bodyPr>
          <a:lstStyle/>
          <a:p>
            <a:r>
              <a:rPr lang="en-US" sz="2400" dirty="0"/>
              <a:t>Python provides the </a:t>
            </a:r>
            <a:r>
              <a:rPr lang="en-US" sz="2400" u="sng" dirty="0">
                <a:hlinkClick r:id="rId2"/>
              </a:rPr>
              <a:t>print()</a:t>
            </a:r>
            <a:r>
              <a:rPr lang="en-US" sz="2400" dirty="0"/>
              <a:t> function to display output to the </a:t>
            </a:r>
            <a:r>
              <a:rPr lang="en-US" sz="2400" dirty="0" err="1"/>
              <a:t>cosole</a:t>
            </a:r>
            <a:r>
              <a:rPr lang="en-US" sz="2400" dirty="0"/>
              <a:t>.</a:t>
            </a:r>
          </a:p>
          <a:p>
            <a:pPr fontAlgn="base"/>
            <a:r>
              <a:rPr lang="en-US" sz="2400" b="1" i="1" dirty="0"/>
              <a:t>Syntax: </a:t>
            </a:r>
            <a:r>
              <a:rPr lang="en-US" sz="2400" i="1" dirty="0"/>
              <a:t>print(value(s), </a:t>
            </a:r>
            <a:r>
              <a:rPr lang="en-US" sz="2400" i="1" dirty="0" err="1"/>
              <a:t>sep</a:t>
            </a:r>
            <a:r>
              <a:rPr lang="en-US" sz="2400" i="1" dirty="0"/>
              <a:t>= ‘ ‘, end = ‘\n’, file=file, flush=flush)</a:t>
            </a:r>
          </a:p>
          <a:p>
            <a:pPr fontAlgn="base"/>
            <a:r>
              <a:rPr lang="en-US" sz="2400" b="1" i="1" dirty="0"/>
              <a:t>Parameters:</a:t>
            </a:r>
            <a:br>
              <a:rPr lang="en-US" sz="2400" i="1" dirty="0"/>
            </a:br>
            <a:r>
              <a:rPr lang="en-US" sz="2400" b="1" i="1" dirty="0"/>
              <a:t>value(s) : </a:t>
            </a:r>
            <a:r>
              <a:rPr lang="en-US" sz="2400" i="1" dirty="0"/>
              <a:t>Any value, and as many as you like. Will be converted to string before printed</a:t>
            </a:r>
            <a:br>
              <a:rPr lang="en-US" sz="2400" i="1" dirty="0"/>
            </a:br>
            <a:r>
              <a:rPr lang="en-US" sz="2400" b="1" i="1" dirty="0" err="1"/>
              <a:t>sep</a:t>
            </a:r>
            <a:r>
              <a:rPr lang="en-US" sz="2400" b="1" i="1" dirty="0"/>
              <a:t>=’separator’ : </a:t>
            </a:r>
            <a:r>
              <a:rPr lang="en-US" sz="2400" i="1" dirty="0"/>
              <a:t>(Optional) Specify how to separate the objects, if there is more than </a:t>
            </a:r>
            <a:r>
              <a:rPr lang="en-US" sz="2400" i="1" dirty="0" err="1"/>
              <a:t>one.Default</a:t>
            </a:r>
            <a:r>
              <a:rPr lang="en-US" sz="2400" i="1" dirty="0"/>
              <a:t> :’ ‘</a:t>
            </a:r>
            <a:br>
              <a:rPr lang="en-US" sz="2400" i="1" dirty="0"/>
            </a:br>
            <a:r>
              <a:rPr lang="en-US" sz="2400" b="1" i="1" dirty="0"/>
              <a:t>end=’end’: </a:t>
            </a:r>
            <a:r>
              <a:rPr lang="en-US" sz="2400" i="1" dirty="0"/>
              <a:t>(Optional) Specify what to print at the </a:t>
            </a:r>
            <a:r>
              <a:rPr lang="en-US" sz="2400" i="1" dirty="0" err="1"/>
              <a:t>end.Default</a:t>
            </a:r>
            <a:r>
              <a:rPr lang="en-US" sz="2400" i="1" dirty="0"/>
              <a:t> : ‘\n’</a:t>
            </a:r>
            <a:br>
              <a:rPr lang="en-US" sz="2400" i="1" dirty="0"/>
            </a:br>
            <a:r>
              <a:rPr lang="en-US" sz="2400" b="1" i="1" dirty="0"/>
              <a:t>file : </a:t>
            </a:r>
            <a:r>
              <a:rPr lang="en-US" sz="2400" i="1" dirty="0"/>
              <a:t>(Optional) An object with a write method. Default :</a:t>
            </a:r>
            <a:r>
              <a:rPr lang="en-US" sz="2400" i="1" dirty="0" err="1"/>
              <a:t>sys.stdout</a:t>
            </a:r>
            <a:br>
              <a:rPr lang="en-US" sz="2400" i="1" dirty="0"/>
            </a:br>
            <a:r>
              <a:rPr lang="en-US" sz="2400" b="1" i="1" dirty="0"/>
              <a:t>flush : </a:t>
            </a:r>
            <a:r>
              <a:rPr lang="en-US" sz="2400" i="1" dirty="0"/>
              <a:t>(Optional) A Boolean, specifying if the output is flushed (True) or buffered (False). Default: False</a:t>
            </a:r>
          </a:p>
          <a:p>
            <a:pPr fontAlgn="base"/>
            <a:r>
              <a:rPr lang="en-US" sz="2400" b="1" i="1" dirty="0"/>
              <a:t>Returns: </a:t>
            </a:r>
            <a:r>
              <a:rPr lang="en-US" sz="2400" i="1" dirty="0"/>
              <a:t>It returns output to the screen.</a:t>
            </a:r>
          </a:p>
        </p:txBody>
      </p:sp>
    </p:spTree>
    <p:extLst>
      <p:ext uri="{BB962C8B-B14F-4D97-AF65-F5344CB8AC3E}">
        <p14:creationId xmlns:p14="http://schemas.microsoft.com/office/powerpoint/2010/main" val="18687341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F5E1-886C-4047-A229-9978D0D9D0DE}"/>
              </a:ext>
            </a:extLst>
          </p:cNvPr>
          <p:cNvSpPr>
            <a:spLocks noGrp="1"/>
          </p:cNvSpPr>
          <p:nvPr>
            <p:ph type="title"/>
          </p:nvPr>
        </p:nvSpPr>
        <p:spPr/>
        <p:txBody>
          <a:bodyPr/>
          <a:lstStyle/>
          <a:p>
            <a:r>
              <a:rPr lang="en-IN" dirty="0"/>
              <a:t>Example 1</a:t>
            </a:r>
          </a:p>
        </p:txBody>
      </p:sp>
      <p:graphicFrame>
        <p:nvGraphicFramePr>
          <p:cNvPr id="4" name="Content Placeholder 3">
            <a:extLst>
              <a:ext uri="{FF2B5EF4-FFF2-40B4-BE49-F238E27FC236}">
                <a16:creationId xmlns:a16="http://schemas.microsoft.com/office/drawing/2014/main" id="{237D347D-8F7B-4539-BA89-17BC567C20C3}"/>
              </a:ext>
            </a:extLst>
          </p:cNvPr>
          <p:cNvGraphicFramePr>
            <a:graphicFrameLocks noGrp="1"/>
          </p:cNvGraphicFramePr>
          <p:nvPr>
            <p:ph idx="1"/>
            <p:extLst>
              <p:ext uri="{D42A27DB-BD31-4B8C-83A1-F6EECF244321}">
                <p14:modId xmlns:p14="http://schemas.microsoft.com/office/powerpoint/2010/main" val="2605899340"/>
              </p:ext>
            </p:extLst>
          </p:nvPr>
        </p:nvGraphicFramePr>
        <p:xfrm>
          <a:off x="685800" y="1600200"/>
          <a:ext cx="5144852" cy="5021580"/>
        </p:xfrm>
        <a:graphic>
          <a:graphicData uri="http://schemas.openxmlformats.org/drawingml/2006/table">
            <a:tbl>
              <a:tblPr/>
              <a:tblGrid>
                <a:gridCol w="5144852">
                  <a:extLst>
                    <a:ext uri="{9D8B030D-6E8A-4147-A177-3AD203B41FA5}">
                      <a16:colId xmlns:a16="http://schemas.microsoft.com/office/drawing/2014/main" val="4048413816"/>
                    </a:ext>
                  </a:extLst>
                </a:gridCol>
              </a:tblGrid>
              <a:tr h="0">
                <a:tc>
                  <a:txBody>
                    <a:bodyPr/>
                    <a:lstStyle/>
                    <a:p>
                      <a:pPr algn="l" rtl="0" fontAlgn="base"/>
                      <a:r>
                        <a:rPr lang="en-IN" sz="2400" b="0" i="0" dirty="0">
                          <a:effectLst/>
                          <a:latin typeface="Consolas" panose="020B0609020204030204" pitchFamily="49" charset="0"/>
                        </a:rPr>
                        <a:t># Python program to demonstrate </a:t>
                      </a:r>
                    </a:p>
                    <a:p>
                      <a:pPr algn="l" rtl="0" fontAlgn="base"/>
                      <a:r>
                        <a:rPr lang="en-IN" sz="2400" b="0" i="0" dirty="0">
                          <a:effectLst/>
                          <a:latin typeface="Consolas" panose="020B0609020204030204" pitchFamily="49" charset="0"/>
                        </a:rPr>
                        <a:t># print() method </a:t>
                      </a:r>
                    </a:p>
                    <a:p>
                      <a:pPr algn="l" rtl="0" fontAlgn="base"/>
                      <a:r>
                        <a:rPr lang="en-IN" sz="2400" b="0" i="0" dirty="0">
                          <a:effectLst/>
                          <a:latin typeface="Consolas" panose="020B0609020204030204" pitchFamily="49" charset="0"/>
                        </a:rPr>
                        <a:t>print("GFG") </a:t>
                      </a:r>
                    </a:p>
                    <a:p>
                      <a:pPr algn="l" rtl="0" fontAlgn="base"/>
                      <a:r>
                        <a:rPr lang="en-IN" sz="2400" b="0" i="0" dirty="0">
                          <a:effectLst/>
                          <a:latin typeface="Consolas" panose="020B0609020204030204" pitchFamily="49" charset="0"/>
                        </a:rPr>
                        <a:t>  </a:t>
                      </a:r>
                    </a:p>
                    <a:p>
                      <a:pPr algn="l" rtl="0" fontAlgn="base"/>
                      <a:r>
                        <a:rPr lang="en-IN" sz="2400" b="0" i="0" dirty="0">
                          <a:effectLst/>
                          <a:latin typeface="Consolas" panose="020B0609020204030204" pitchFamily="49" charset="0"/>
                        </a:rPr>
                        <a:t># code for disabling the </a:t>
                      </a:r>
                      <a:r>
                        <a:rPr lang="en-IN" sz="2400" b="0" i="0" dirty="0" err="1">
                          <a:effectLst/>
                          <a:latin typeface="Consolas" panose="020B0609020204030204" pitchFamily="49" charset="0"/>
                        </a:rPr>
                        <a:t>softspace</a:t>
                      </a:r>
                      <a:r>
                        <a:rPr lang="en-IN" sz="2400" b="0" i="0" dirty="0">
                          <a:effectLst/>
                          <a:latin typeface="Consolas" panose="020B0609020204030204" pitchFamily="49" charset="0"/>
                        </a:rPr>
                        <a:t> feature   </a:t>
                      </a:r>
                    </a:p>
                    <a:p>
                      <a:pPr algn="l" rtl="0" fontAlgn="base"/>
                      <a:r>
                        <a:rPr lang="en-IN" sz="2400" b="0" i="0" dirty="0">
                          <a:effectLst/>
                          <a:latin typeface="Consolas" panose="020B0609020204030204" pitchFamily="49" charset="0"/>
                        </a:rPr>
                        <a:t>print('G', 'F', 'G', </a:t>
                      </a:r>
                      <a:r>
                        <a:rPr lang="en-IN" sz="2400" b="0" i="0" dirty="0" err="1">
                          <a:effectLst/>
                          <a:latin typeface="Consolas" panose="020B0609020204030204" pitchFamily="49" charset="0"/>
                        </a:rPr>
                        <a:t>sep</a:t>
                      </a:r>
                      <a:r>
                        <a:rPr lang="en-IN" sz="2400" b="0" i="0" dirty="0">
                          <a:effectLst/>
                          <a:latin typeface="Consolas" panose="020B0609020204030204" pitchFamily="49" charset="0"/>
                        </a:rPr>
                        <a:t> ='')  </a:t>
                      </a:r>
                    </a:p>
                    <a:p>
                      <a:pPr algn="l" rtl="0" fontAlgn="base"/>
                      <a:r>
                        <a:rPr lang="en-IN" sz="2400" b="0" i="0" dirty="0">
                          <a:effectLst/>
                          <a:latin typeface="Consolas" panose="020B0609020204030204" pitchFamily="49" charset="0"/>
                        </a:rPr>
                        <a:t>    </a:t>
                      </a:r>
                    </a:p>
                    <a:p>
                      <a:pPr algn="l" rtl="0" fontAlgn="base"/>
                      <a:r>
                        <a:rPr lang="en-IN" sz="2400" b="0" i="0" dirty="0">
                          <a:effectLst/>
                          <a:latin typeface="Consolas" panose="020B0609020204030204" pitchFamily="49" charset="0"/>
                        </a:rPr>
                        <a:t># using end argument  </a:t>
                      </a:r>
                    </a:p>
                    <a:p>
                      <a:pPr algn="l" rtl="0" fontAlgn="base"/>
                      <a:r>
                        <a:rPr lang="en-IN" sz="2400" b="0" i="0" dirty="0">
                          <a:effectLst/>
                          <a:latin typeface="Consolas" panose="020B0609020204030204" pitchFamily="49" charset="0"/>
                        </a:rPr>
                        <a:t>print("Python", end = '@')    </a:t>
                      </a:r>
                    </a:p>
                    <a:p>
                      <a:pPr algn="l" rtl="0" fontAlgn="base"/>
                      <a:r>
                        <a:rPr lang="en-IN" sz="2400" b="0" i="0" dirty="0">
                          <a:effectLst/>
                          <a:latin typeface="Consolas" panose="020B0609020204030204" pitchFamily="49" charset="0"/>
                        </a:rPr>
                        <a:t>print("</a:t>
                      </a:r>
                      <a:r>
                        <a:rPr lang="en-IN" sz="2400" b="0" i="0" dirty="0" err="1">
                          <a:effectLst/>
                          <a:latin typeface="Consolas" panose="020B0609020204030204" pitchFamily="49" charset="0"/>
                        </a:rPr>
                        <a:t>GeeksforGeeks</a:t>
                      </a:r>
                      <a:r>
                        <a:rPr lang="en-IN" sz="2400" b="0" i="0" dirty="0">
                          <a:effectLst/>
                          <a:latin typeface="Consolas" panose="020B0609020204030204" pitchFamily="49" charset="0"/>
                        </a:rPr>
                        <a:t>")</a:t>
                      </a:r>
                    </a:p>
                  </a:txBody>
                  <a:tcPr marL="95250" marR="95250" marT="133350" marB="133350" anchor="ctr">
                    <a:lnL>
                      <a:noFill/>
                    </a:lnL>
                    <a:lnR>
                      <a:noFill/>
                    </a:lnR>
                    <a:lnT>
                      <a:noFill/>
                    </a:lnT>
                    <a:lnB>
                      <a:noFill/>
                    </a:lnB>
                  </a:tcPr>
                </a:tc>
                <a:extLst>
                  <a:ext uri="{0D108BD9-81ED-4DB2-BD59-A6C34878D82A}">
                    <a16:rowId xmlns:a16="http://schemas.microsoft.com/office/drawing/2014/main" val="2964841886"/>
                  </a:ext>
                </a:extLst>
              </a:tr>
            </a:tbl>
          </a:graphicData>
        </a:graphic>
      </p:graphicFrame>
      <p:sp>
        <p:nvSpPr>
          <p:cNvPr id="5" name="Rectangle 1">
            <a:extLst>
              <a:ext uri="{FF2B5EF4-FFF2-40B4-BE49-F238E27FC236}">
                <a16:creationId xmlns:a16="http://schemas.microsoft.com/office/drawing/2014/main" id="{5F101081-D969-48A1-8010-3D794FE29F65}"/>
              </a:ext>
            </a:extLst>
          </p:cNvPr>
          <p:cNvSpPr>
            <a:spLocks noChangeArrowheads="1"/>
          </p:cNvSpPr>
          <p:nvPr/>
        </p:nvSpPr>
        <p:spPr bwMode="auto">
          <a:xfrm>
            <a:off x="-1313774" y="-1177131"/>
            <a:ext cx="268288"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40424E"/>
                </a:solidFill>
                <a:effectLst/>
                <a:latin typeface="urw-din"/>
              </a:rPr>
            </a:br>
            <a:endParaRPr kumimoji="0" lang="en-US" altLang="en-US" sz="1200" b="0" i="0" u="none" strike="noStrike" cap="none" normalizeH="0" baseline="0">
              <a:ln>
                <a:noFill/>
              </a:ln>
              <a:solidFill>
                <a:srgbClr val="40424E"/>
              </a:solidFill>
              <a:effectLst/>
              <a:latin typeface="urw-din"/>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C077C6FE-7EB0-4450-AAB6-7D2614074044}"/>
              </a:ext>
            </a:extLst>
          </p:cNvPr>
          <p:cNvSpPr>
            <a:spLocks noChangeArrowheads="1"/>
          </p:cNvSpPr>
          <p:nvPr/>
        </p:nvSpPr>
        <p:spPr bwMode="auto">
          <a:xfrm>
            <a:off x="5830652" y="3233851"/>
            <a:ext cx="2856148" cy="1320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Output: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GFG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GFG </a:t>
            </a:r>
            <a:r>
              <a:rPr kumimoji="0" lang="en-US" altLang="en-US" sz="2000" b="0" i="0" u="none" strike="noStrike" cap="none" normalizeH="0" baseline="0" dirty="0" err="1">
                <a:ln>
                  <a:noFill/>
                </a:ln>
                <a:solidFill>
                  <a:schemeClr val="tx1"/>
                </a:solidFill>
                <a:effectLst/>
                <a:latin typeface="Consolas" panose="020B0609020204030204" pitchFamily="49" charset="0"/>
              </a:rPr>
              <a:t>Python@GeeksforGeeks</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72394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6F49-CFD6-4D79-9F67-706C50586F74}"/>
              </a:ext>
            </a:extLst>
          </p:cNvPr>
          <p:cNvSpPr>
            <a:spLocks noGrp="1"/>
          </p:cNvSpPr>
          <p:nvPr>
            <p:ph type="title"/>
          </p:nvPr>
        </p:nvSpPr>
        <p:spPr/>
        <p:txBody>
          <a:bodyPr>
            <a:normAutofit fontScale="90000"/>
          </a:bodyPr>
          <a:lstStyle/>
          <a:p>
            <a:br>
              <a:rPr lang="en-US" b="1" dirty="0"/>
            </a:br>
            <a:r>
              <a:rPr lang="en-US" b="1" dirty="0"/>
              <a:t>Formatting Output</a:t>
            </a:r>
            <a:br>
              <a:rPr lang="en-US" b="1" dirty="0"/>
            </a:br>
            <a:endParaRPr lang="en-IN" dirty="0"/>
          </a:p>
        </p:txBody>
      </p:sp>
      <p:sp>
        <p:nvSpPr>
          <p:cNvPr id="3" name="Content Placeholder 2">
            <a:extLst>
              <a:ext uri="{FF2B5EF4-FFF2-40B4-BE49-F238E27FC236}">
                <a16:creationId xmlns:a16="http://schemas.microsoft.com/office/drawing/2014/main" id="{2629ADB3-CAC5-4291-BE53-803460FA3ACB}"/>
              </a:ext>
            </a:extLst>
          </p:cNvPr>
          <p:cNvSpPr>
            <a:spLocks noGrp="1"/>
          </p:cNvSpPr>
          <p:nvPr>
            <p:ph idx="1"/>
          </p:nvPr>
        </p:nvSpPr>
        <p:spPr/>
        <p:txBody>
          <a:bodyPr>
            <a:normAutofit/>
          </a:bodyPr>
          <a:lstStyle/>
          <a:p>
            <a:pPr algn="just" fontAlgn="base"/>
            <a:r>
              <a:rPr lang="en-US" dirty="0"/>
              <a:t>Formatting output in Python can be done in many ways. Let’s discuss them below</a:t>
            </a:r>
          </a:p>
          <a:p>
            <a:pPr algn="just" fontAlgn="base"/>
            <a:r>
              <a:rPr lang="en-US" dirty="0"/>
              <a:t>We can use </a:t>
            </a:r>
            <a:r>
              <a:rPr lang="en-US" b="1" u="sng" dirty="0">
                <a:hlinkClick r:id="rId2"/>
              </a:rPr>
              <a:t>formatted string literals</a:t>
            </a:r>
            <a:r>
              <a:rPr lang="en-US" dirty="0"/>
              <a:t>, by starting a string with f or F before opening quotation marks or triple quotation marks. In this string, we can write Python expressions between</a:t>
            </a:r>
            <a:r>
              <a:rPr lang="en-US" b="1" dirty="0"/>
              <a:t> {</a:t>
            </a:r>
            <a:r>
              <a:rPr lang="en-US" dirty="0"/>
              <a:t> and</a:t>
            </a:r>
            <a:r>
              <a:rPr lang="en-US" b="1" dirty="0"/>
              <a:t> } </a:t>
            </a:r>
            <a:r>
              <a:rPr lang="en-US" dirty="0"/>
              <a:t>that can refer to a variable or any literal value.</a:t>
            </a:r>
          </a:p>
          <a:p>
            <a:pPr algn="just"/>
            <a:endParaRPr lang="en-IN" dirty="0"/>
          </a:p>
        </p:txBody>
      </p:sp>
    </p:spTree>
    <p:extLst>
      <p:ext uri="{BB962C8B-B14F-4D97-AF65-F5344CB8AC3E}">
        <p14:creationId xmlns:p14="http://schemas.microsoft.com/office/powerpoint/2010/main" val="40724229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49C5-9647-4B24-955B-A2968B80AEF3}"/>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C82F2594-82E9-47F4-A9A2-45D9E74A01B7}"/>
              </a:ext>
            </a:extLst>
          </p:cNvPr>
          <p:cNvSpPr>
            <a:spLocks noGrp="1" noChangeArrowheads="1"/>
          </p:cNvSpPr>
          <p:nvPr>
            <p:ph idx="1"/>
          </p:nvPr>
        </p:nvSpPr>
        <p:spPr bwMode="auto">
          <a:xfrm>
            <a:off x="487017" y="1981200"/>
            <a:ext cx="6117059"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8200"/>
                </a:solidFill>
                <a:effectLst/>
                <a:latin typeface="Consolas" panose="020B0609020204030204" pitchFamily="49" charset="0"/>
              </a:rPr>
              <a:t># Declaring a variable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name </a:t>
            </a:r>
            <a:r>
              <a:rPr kumimoji="0" lang="en-US" altLang="en-US" sz="2400" b="1" i="0" u="none" strike="noStrike" cap="none" normalizeH="0" baseline="0" dirty="0">
                <a:ln>
                  <a:noFill/>
                </a:ln>
                <a:solidFill>
                  <a:srgbClr val="006699"/>
                </a:solidFill>
                <a:effectLst/>
                <a:latin typeface="Consolas" panose="020B0609020204030204" pitchFamily="49" charset="0"/>
              </a:rPr>
              <a:t>=</a:t>
            </a:r>
            <a:r>
              <a:rPr kumimoji="0" lang="en-US" altLang="en-US" sz="2400" b="0" i="0" u="none" strike="noStrike" cap="none" normalizeH="0" baseline="0" dirty="0">
                <a:ln>
                  <a:noFill/>
                </a:ln>
                <a:solidFill>
                  <a:srgbClr val="40424E"/>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a:t>
            </a:r>
            <a:r>
              <a:rPr kumimoji="0" lang="en-US" altLang="en-US" sz="2400" b="0" i="0" u="none" strike="noStrike" cap="none" normalizeH="0" baseline="0" dirty="0" err="1">
                <a:ln>
                  <a:noFill/>
                </a:ln>
                <a:solidFill>
                  <a:srgbClr val="0000FF"/>
                </a:solidFill>
                <a:effectLst/>
                <a:latin typeface="Consolas" panose="020B0609020204030204" pitchFamily="49" charset="0"/>
              </a:rPr>
              <a:t>Gfg</a:t>
            </a:r>
            <a:r>
              <a:rPr kumimoji="0" lang="en-US" altLang="en-US" sz="2400" b="0" i="0" u="none" strike="noStrike" cap="none" normalizeH="0" baseline="0" dirty="0">
                <a:ln>
                  <a:noFill/>
                </a:ln>
                <a:solidFill>
                  <a:srgbClr val="0000FF"/>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40424E"/>
                </a:solidFill>
                <a:effectLst/>
                <a:latin typeface="Consolas" panose="020B0609020204030204" pitchFamily="49" charset="0"/>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8200"/>
                </a:solidFill>
                <a:effectLst/>
                <a:latin typeface="Consolas" panose="020B0609020204030204" pitchFamily="49" charset="0"/>
              </a:rPr>
              <a:t># Output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1493"/>
                </a:solidFill>
                <a:effectLst/>
                <a:latin typeface="Consolas" panose="020B0609020204030204" pitchFamily="49" charset="0"/>
              </a:rPr>
              <a:t>print</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000000"/>
                </a:solidFill>
                <a:effectLst/>
                <a:latin typeface="Consolas" panose="020B0609020204030204" pitchFamily="49" charset="0"/>
              </a:rPr>
              <a:t>f</a:t>
            </a:r>
            <a:r>
              <a:rPr kumimoji="0" lang="en-US" altLang="en-US" sz="2400" b="0" i="0" u="none" strike="noStrike" cap="none" normalizeH="0" baseline="0" dirty="0" err="1">
                <a:ln>
                  <a:noFill/>
                </a:ln>
                <a:solidFill>
                  <a:srgbClr val="0000FF"/>
                </a:solidFill>
                <a:effectLst/>
                <a:latin typeface="Consolas" panose="020B0609020204030204" pitchFamily="49" charset="0"/>
              </a:rPr>
              <a:t>'Hello</a:t>
            </a:r>
            <a:r>
              <a:rPr kumimoji="0" lang="en-US" altLang="en-US" sz="2400" b="0" i="0" u="none" strike="noStrike" cap="none" normalizeH="0" baseline="0" dirty="0">
                <a:ln>
                  <a:noFill/>
                </a:ln>
                <a:solidFill>
                  <a:srgbClr val="0000FF"/>
                </a:solidFill>
                <a:effectLst/>
                <a:latin typeface="Consolas" panose="020B0609020204030204" pitchFamily="49" charset="0"/>
              </a:rPr>
              <a:t> {name}! How are you?'</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E5015CA-D84D-4FDE-BCE1-9810709F5A8E}"/>
              </a:ext>
            </a:extLst>
          </p:cNvPr>
          <p:cNvSpPr>
            <a:spLocks noChangeArrowheads="1"/>
          </p:cNvSpPr>
          <p:nvPr/>
        </p:nvSpPr>
        <p:spPr bwMode="auto">
          <a:xfrm>
            <a:off x="487017" y="4205819"/>
            <a:ext cx="5486400" cy="8284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40424E"/>
                </a:solidFill>
                <a:effectLst/>
                <a:latin typeface="urw-din"/>
              </a:rPr>
              <a:t>Output:</a:t>
            </a:r>
            <a:endParaRPr kumimoji="0" lang="en-US" alt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Hello </a:t>
            </a:r>
            <a:r>
              <a:rPr kumimoji="0" lang="en-US" altLang="en-US" sz="2400" b="0" i="0" u="none" strike="noStrike" cap="none" normalizeH="0" baseline="0" dirty="0" err="1">
                <a:ln>
                  <a:noFill/>
                </a:ln>
                <a:solidFill>
                  <a:schemeClr val="tx1"/>
                </a:solidFill>
                <a:effectLst/>
                <a:latin typeface="Consolas" panose="020B0609020204030204" pitchFamily="49" charset="0"/>
              </a:rPr>
              <a:t>Gfg</a:t>
            </a:r>
            <a:r>
              <a:rPr kumimoji="0" lang="en-US" altLang="en-US" sz="2400" b="0" i="0" u="none" strike="noStrike" cap="none" normalizeH="0" baseline="0" dirty="0">
                <a:ln>
                  <a:noFill/>
                </a:ln>
                <a:solidFill>
                  <a:schemeClr val="tx1"/>
                </a:solidFill>
                <a:effectLst/>
                <a:latin typeface="Consolas" panose="020B0609020204030204" pitchFamily="49" charset="0"/>
              </a:rPr>
              <a:t>! How are you?</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42152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881A-E398-4AF1-B880-67A90FB3C4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A79BD40-29F8-4F89-824D-15792AF3CFA6}"/>
              </a:ext>
            </a:extLst>
          </p:cNvPr>
          <p:cNvSpPr>
            <a:spLocks noGrp="1"/>
          </p:cNvSpPr>
          <p:nvPr>
            <p:ph idx="1"/>
          </p:nvPr>
        </p:nvSpPr>
        <p:spPr/>
        <p:txBody>
          <a:bodyPr/>
          <a:lstStyle/>
          <a:p>
            <a:r>
              <a:rPr lang="en-US" dirty="0"/>
              <a:t>We can also use</a:t>
            </a:r>
            <a:r>
              <a:rPr lang="en-US" b="1" u="sng" dirty="0">
                <a:hlinkClick r:id="rId2"/>
              </a:rPr>
              <a:t> format()</a:t>
            </a:r>
            <a:r>
              <a:rPr lang="en-US" dirty="0"/>
              <a:t> function to format our output to make it look presentable. The curly braces</a:t>
            </a:r>
            <a:r>
              <a:rPr lang="en-US" b="1" dirty="0"/>
              <a:t> { } </a:t>
            </a:r>
            <a:r>
              <a:rPr lang="en-US" dirty="0"/>
              <a:t>work as placeholders. We can specify the order in which variables occur in the output.</a:t>
            </a:r>
          </a:p>
          <a:p>
            <a:endParaRPr lang="en-IN" dirty="0"/>
          </a:p>
        </p:txBody>
      </p:sp>
    </p:spTree>
    <p:extLst>
      <p:ext uri="{BB962C8B-B14F-4D97-AF65-F5344CB8AC3E}">
        <p14:creationId xmlns:p14="http://schemas.microsoft.com/office/powerpoint/2010/main" val="985801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1618" name="Picture 2"/>
          <p:cNvPicPr>
            <a:picLocks noGrp="1" noChangeAspect="1" noChangeArrowheads="1"/>
          </p:cNvPicPr>
          <p:nvPr>
            <p:ph idx="1"/>
          </p:nvPr>
        </p:nvPicPr>
        <p:blipFill>
          <a:blip r:embed="rId2"/>
          <a:srcRect/>
          <a:stretch>
            <a:fillRect/>
          </a:stretch>
        </p:blipFill>
        <p:spPr bwMode="auto">
          <a:xfrm>
            <a:off x="533400" y="1524000"/>
            <a:ext cx="8458200" cy="4348956"/>
          </a:xfrm>
          <a:prstGeom prst="rect">
            <a:avLst/>
          </a:prstGeom>
          <a:noFill/>
          <a:ln w="9525">
            <a:noFill/>
            <a:miter lim="800000"/>
            <a:headEnd/>
            <a:tailEnd/>
          </a:ln>
          <a:effec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0288E4D-8C42-4FF9-A631-728F18E0926A}"/>
              </a:ext>
            </a:extLst>
          </p:cNvPr>
          <p:cNvSpPr>
            <a:spLocks noGrp="1" noChangeArrowheads="1"/>
          </p:cNvSpPr>
          <p:nvPr>
            <p:ph idx="1"/>
          </p:nvPr>
        </p:nvSpPr>
        <p:spPr bwMode="auto">
          <a:xfrm>
            <a:off x="609600" y="685800"/>
            <a:ext cx="8382000"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a:t>
            </a:r>
            <a:r>
              <a:rPr kumimoji="0" lang="en-US" altLang="en-US" sz="1600" b="0" i="0" u="none" strike="noStrike" cap="none" normalizeH="0" baseline="0" dirty="0" err="1">
                <a:ln>
                  <a:noFill/>
                </a:ln>
                <a:solidFill>
                  <a:srgbClr val="008200"/>
                </a:solidFill>
                <a:effectLst/>
                <a:latin typeface="Consolas" panose="020B0609020204030204" pitchFamily="49" charset="0"/>
              </a:rPr>
              <a:t>Intializing</a:t>
            </a:r>
            <a:r>
              <a:rPr kumimoji="0" lang="en-US" altLang="en-US" sz="1600" b="0" i="0" u="none" strike="noStrike" cap="none" normalizeH="0" baseline="0" dirty="0">
                <a:ln>
                  <a:noFill/>
                </a:ln>
                <a:solidFill>
                  <a:srgbClr val="008200"/>
                </a:solidFill>
                <a:effectLst/>
                <a:latin typeface="Consolas" panose="020B0609020204030204" pitchFamily="49" charset="0"/>
              </a:rPr>
              <a:t> variables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9900"/>
                </a:solidFill>
                <a:effectLst/>
                <a:latin typeface="Consolas" panose="020B0609020204030204" pitchFamily="49" charset="0"/>
              </a:rPr>
              <a:t>20</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b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9900"/>
                </a:solidFill>
                <a:effectLst/>
                <a:latin typeface="Consolas" panose="020B0609020204030204" pitchFamily="49" charset="0"/>
              </a:rPr>
              <a:t>10</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addition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sum</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b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subtraction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sub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b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Output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'The value of a is {} and b is {}'</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1493"/>
                </a:solidFill>
                <a:effectLst/>
                <a:latin typeface="Consolas" panose="020B0609020204030204" pitchFamily="49" charset="0"/>
              </a:rPr>
              <a:t>format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a,b</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'{2} is the sum of {0} and {1}'</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1493"/>
                </a:solidFill>
                <a:effectLst/>
                <a:latin typeface="Consolas" panose="020B0609020204030204" pitchFamily="49" charset="0"/>
              </a:rPr>
              <a:t>format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a,b,</a:t>
            </a:r>
            <a:r>
              <a:rPr kumimoji="0" lang="en-US" altLang="en-US" sz="1600" b="0" i="0" u="none" strike="noStrike" cap="none" normalizeH="0" baseline="0" dirty="0" err="1">
                <a:ln>
                  <a:noFill/>
                </a:ln>
                <a:solidFill>
                  <a:srgbClr val="FF1493"/>
                </a:solidFill>
                <a:effectLst/>
                <a:latin typeface="Consolas" panose="020B0609020204030204" pitchFamily="49" charset="0"/>
              </a:rPr>
              <a:t>sum</a:t>
            </a:r>
            <a:r>
              <a:rPr kumimoji="0" lang="en-US" altLang="en-US" sz="1600" b="0" i="0" u="none" strike="noStrike" cap="none" normalizeH="0" baseline="0" dirty="0">
                <a:ln>
                  <a:noFill/>
                </a:ln>
                <a:solidFill>
                  <a:srgbClr val="0000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00FF"/>
                </a:solidFill>
                <a:effectLst/>
                <a:latin typeface="Consolas" panose="020B0609020204030204" pitchFamily="49" charset="0"/>
              </a:rPr>
              <a:t>'{</a:t>
            </a:r>
            <a:r>
              <a:rPr kumimoji="0" lang="en-US" altLang="en-US" sz="1600" b="0" i="0" u="none" strike="noStrike" cap="none" normalizeH="0" baseline="0" dirty="0" err="1">
                <a:ln>
                  <a:noFill/>
                </a:ln>
                <a:solidFill>
                  <a:srgbClr val="0000FF"/>
                </a:solidFill>
                <a:effectLst/>
                <a:latin typeface="Consolas" panose="020B0609020204030204" pitchFamily="49" charset="0"/>
              </a:rPr>
              <a:t>sub_value</a:t>
            </a:r>
            <a:r>
              <a:rPr kumimoji="0" lang="en-US" altLang="en-US" sz="1600" b="0" i="0" u="none" strike="noStrike" cap="none" normalizeH="0" baseline="0" dirty="0">
                <a:ln>
                  <a:noFill/>
                </a:ln>
                <a:solidFill>
                  <a:srgbClr val="0000FF"/>
                </a:solidFill>
                <a:effectLst/>
                <a:latin typeface="Consolas" panose="020B0609020204030204" pitchFamily="49" charset="0"/>
              </a:rPr>
              <a:t>} is the subtraction of {</a:t>
            </a:r>
            <a:r>
              <a:rPr kumimoji="0" lang="en-US" altLang="en-US" sz="1600" b="0" i="0" u="none" strike="noStrike" cap="none" normalizeH="0" baseline="0" dirty="0" err="1">
                <a:ln>
                  <a:noFill/>
                </a:ln>
                <a:solidFill>
                  <a:srgbClr val="0000FF"/>
                </a:solidFill>
                <a:effectLst/>
                <a:latin typeface="Consolas" panose="020B0609020204030204" pitchFamily="49" charset="0"/>
              </a:rPr>
              <a:t>value_a</a:t>
            </a:r>
            <a:r>
              <a:rPr kumimoji="0" lang="en-US" altLang="en-US" sz="1600" b="0" i="0" u="none" strike="noStrike" cap="none" normalizeH="0" baseline="0" dirty="0">
                <a:ln>
                  <a:noFill/>
                </a:ln>
                <a:solidFill>
                  <a:srgbClr val="0000FF"/>
                </a:solidFill>
                <a:effectLst/>
                <a:latin typeface="Consolas" panose="020B0609020204030204" pitchFamily="49" charset="0"/>
              </a:rPr>
              <a:t>} and {</a:t>
            </a:r>
            <a:r>
              <a:rPr kumimoji="0" lang="en-US" altLang="en-US" sz="1600" b="0" i="0" u="none" strike="noStrike" cap="none" normalizeH="0" baseline="0" dirty="0" err="1">
                <a:ln>
                  <a:noFill/>
                </a:ln>
                <a:solidFill>
                  <a:srgbClr val="0000FF"/>
                </a:solidFill>
                <a:effectLst/>
                <a:latin typeface="Consolas" panose="020B0609020204030204" pitchFamily="49" charset="0"/>
              </a:rPr>
              <a:t>value_b</a:t>
            </a:r>
            <a:r>
              <a:rPr kumimoji="0" lang="en-US" altLang="en-US" sz="1600" b="0" i="0" u="none" strike="noStrike" cap="none" normalizeH="0" baseline="0" dirty="0">
                <a:ln>
                  <a:noFill/>
                </a:ln>
                <a:solidFill>
                  <a:srgbClr val="0000FF"/>
                </a:solidFill>
                <a:effectLst/>
                <a:latin typeface="Consolas" panose="020B0609020204030204" pitchFamily="49" charset="0"/>
              </a:rPr>
              <a: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FF1493"/>
                </a:solidFill>
                <a:effectLst/>
                <a:latin typeface="Consolas" panose="020B0609020204030204" pitchFamily="49" charset="0"/>
              </a:rPr>
              <a:t>format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value_a</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a ,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value_b</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b,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sub_value</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sub))</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6268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7264-98E1-4E6E-B575-68A972BE33F7}"/>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832FC5EC-5ACD-49A7-8E09-363B547CE075}"/>
              </a:ext>
            </a:extLst>
          </p:cNvPr>
          <p:cNvSpPr>
            <a:spLocks noGrp="1" noChangeArrowheads="1"/>
          </p:cNvSpPr>
          <p:nvPr>
            <p:ph idx="1"/>
          </p:nvPr>
        </p:nvSpPr>
        <p:spPr bwMode="auto">
          <a:xfrm>
            <a:off x="457200" y="2316783"/>
            <a:ext cx="8153400" cy="11977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40424E"/>
                </a:solidFill>
                <a:effectLst/>
                <a:latin typeface="urw-din"/>
              </a:rPr>
              <a:t>Output:</a:t>
            </a:r>
            <a:endParaRPr kumimoji="0" lang="en-US" alt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The value of a is 20 and b is 10 30 is the sum of 20 and 10 10 is the subtraction of 20 and 10</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396969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7C8EA7-4A49-4FE2-A144-823CA33932B8}"/>
              </a:ext>
            </a:extLst>
          </p:cNvPr>
          <p:cNvSpPr>
            <a:spLocks noGrp="1"/>
          </p:cNvSpPr>
          <p:nvPr>
            <p:ph idx="1"/>
          </p:nvPr>
        </p:nvSpPr>
        <p:spPr>
          <a:xfrm>
            <a:off x="457200" y="762000"/>
            <a:ext cx="8229600" cy="3634740"/>
          </a:xfrm>
        </p:spPr>
        <p:txBody>
          <a:bodyPr/>
          <a:lstStyle/>
          <a:p>
            <a:r>
              <a:rPr lang="en-US" dirty="0"/>
              <a:t>We can use </a:t>
            </a:r>
            <a:r>
              <a:rPr lang="en-US" b="1" dirty="0"/>
              <a:t>‘%’</a:t>
            </a:r>
            <a:r>
              <a:rPr lang="en-US" dirty="0"/>
              <a:t> operator. % values are replaced with zero or more value of elements.</a:t>
            </a:r>
          </a:p>
          <a:p>
            <a:endParaRPr lang="en-IN" dirty="0"/>
          </a:p>
        </p:txBody>
      </p:sp>
      <p:graphicFrame>
        <p:nvGraphicFramePr>
          <p:cNvPr id="4" name="Table 3">
            <a:extLst>
              <a:ext uri="{FF2B5EF4-FFF2-40B4-BE49-F238E27FC236}">
                <a16:creationId xmlns:a16="http://schemas.microsoft.com/office/drawing/2014/main" id="{A4A746AF-2F16-4A0C-BD49-A4A0FA036C83}"/>
              </a:ext>
            </a:extLst>
          </p:cNvPr>
          <p:cNvGraphicFramePr>
            <a:graphicFrameLocks noGrp="1"/>
          </p:cNvGraphicFramePr>
          <p:nvPr>
            <p:extLst>
              <p:ext uri="{D42A27DB-BD31-4B8C-83A1-F6EECF244321}">
                <p14:modId xmlns:p14="http://schemas.microsoft.com/office/powerpoint/2010/main" val="2629800040"/>
              </p:ext>
            </p:extLst>
          </p:nvPr>
        </p:nvGraphicFramePr>
        <p:xfrm>
          <a:off x="838877" y="2182337"/>
          <a:ext cx="5144853" cy="2186940"/>
        </p:xfrm>
        <a:graphic>
          <a:graphicData uri="http://schemas.openxmlformats.org/drawingml/2006/table">
            <a:tbl>
              <a:tblPr/>
              <a:tblGrid>
                <a:gridCol w="5144853">
                  <a:extLst>
                    <a:ext uri="{9D8B030D-6E8A-4147-A177-3AD203B41FA5}">
                      <a16:colId xmlns:a16="http://schemas.microsoft.com/office/drawing/2014/main" val="2425798771"/>
                    </a:ext>
                  </a:extLst>
                </a:gridCol>
              </a:tblGrid>
              <a:tr h="0">
                <a:tc>
                  <a:txBody>
                    <a:bodyPr/>
                    <a:lstStyle/>
                    <a:p>
                      <a:pPr algn="l" rtl="0" fontAlgn="base"/>
                      <a:r>
                        <a:rPr lang="en-US" sz="1800" b="0" i="0" dirty="0">
                          <a:effectLst/>
                          <a:latin typeface="Consolas" panose="020B0609020204030204" pitchFamily="49" charset="0"/>
                        </a:rPr>
                        <a:t># Taking input from the user </a:t>
                      </a:r>
                    </a:p>
                    <a:p>
                      <a:pPr algn="l" rtl="0" fontAlgn="base"/>
                      <a:r>
                        <a:rPr lang="en-US" sz="1800" b="0" i="0" dirty="0">
                          <a:effectLst/>
                          <a:latin typeface="Consolas" panose="020B0609020204030204" pitchFamily="49" charset="0"/>
                        </a:rPr>
                        <a:t>num = int(input("Enter a value: ")) </a:t>
                      </a:r>
                    </a:p>
                    <a:p>
                      <a:pPr algn="l" rtl="0" fontAlgn="base"/>
                      <a:r>
                        <a:rPr lang="en-US" sz="1800" b="0" i="0" dirty="0">
                          <a:effectLst/>
                          <a:latin typeface="Consolas" panose="020B0609020204030204" pitchFamily="49" charset="0"/>
                        </a:rPr>
                        <a:t>  </a:t>
                      </a:r>
                    </a:p>
                    <a:p>
                      <a:pPr algn="l" rtl="0" fontAlgn="base"/>
                      <a:r>
                        <a:rPr lang="en-US" sz="1800" b="0" i="0" dirty="0">
                          <a:effectLst/>
                          <a:latin typeface="Consolas" panose="020B0609020204030204" pitchFamily="49" charset="0"/>
                        </a:rPr>
                        <a:t>add = num + 5</a:t>
                      </a:r>
                    </a:p>
                    <a:p>
                      <a:pPr algn="l" rtl="0" fontAlgn="base"/>
                      <a:r>
                        <a:rPr lang="en-US" sz="1800" b="0" i="0" dirty="0">
                          <a:effectLst/>
                          <a:latin typeface="Consolas" panose="020B0609020204030204" pitchFamily="49" charset="0"/>
                        </a:rPr>
                        <a:t>  </a:t>
                      </a:r>
                    </a:p>
                    <a:p>
                      <a:pPr algn="l" rtl="0" fontAlgn="base"/>
                      <a:r>
                        <a:rPr lang="en-US" sz="1800" b="0" i="0" dirty="0">
                          <a:effectLst/>
                          <a:latin typeface="Consolas" panose="020B0609020204030204" pitchFamily="49" charset="0"/>
                        </a:rPr>
                        <a:t># Output </a:t>
                      </a:r>
                    </a:p>
                    <a:p>
                      <a:pPr algn="l" rtl="0" fontAlgn="base"/>
                      <a:r>
                        <a:rPr lang="en-US" sz="1800" b="0" i="0" dirty="0">
                          <a:effectLst/>
                          <a:latin typeface="Consolas" panose="020B0609020204030204" pitchFamily="49" charset="0"/>
                        </a:rPr>
                        <a:t>print("The sum is %d" %add)</a:t>
                      </a:r>
                    </a:p>
                  </a:txBody>
                  <a:tcPr marL="95250" marR="95250" marT="133350" marB="133350" anchor="ctr">
                    <a:lnL>
                      <a:noFill/>
                    </a:lnL>
                    <a:lnR>
                      <a:noFill/>
                    </a:lnR>
                    <a:lnT>
                      <a:noFill/>
                    </a:lnT>
                    <a:lnB>
                      <a:noFill/>
                    </a:lnB>
                  </a:tcPr>
                </a:tc>
                <a:extLst>
                  <a:ext uri="{0D108BD9-81ED-4DB2-BD59-A6C34878D82A}">
                    <a16:rowId xmlns:a16="http://schemas.microsoft.com/office/drawing/2014/main" val="2114612546"/>
                  </a:ext>
                </a:extLst>
              </a:tr>
            </a:tbl>
          </a:graphicData>
        </a:graphic>
      </p:graphicFrame>
      <p:sp>
        <p:nvSpPr>
          <p:cNvPr id="5" name="Rectangle 1">
            <a:extLst>
              <a:ext uri="{FF2B5EF4-FFF2-40B4-BE49-F238E27FC236}">
                <a16:creationId xmlns:a16="http://schemas.microsoft.com/office/drawing/2014/main" id="{01A7F287-61EC-494D-B1AC-33AF3CDC481C}"/>
              </a:ext>
            </a:extLst>
          </p:cNvPr>
          <p:cNvSpPr>
            <a:spLocks noChangeArrowheads="1"/>
          </p:cNvSpPr>
          <p:nvPr/>
        </p:nvSpPr>
        <p:spPr bwMode="auto">
          <a:xfrm>
            <a:off x="838877" y="3047207"/>
            <a:ext cx="268288"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40424E"/>
                </a:solidFill>
                <a:effectLst/>
                <a:latin typeface="urw-din"/>
              </a:rPr>
            </a:b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D55C94D4-54F5-4D42-B8ED-962FC42115F7}"/>
              </a:ext>
            </a:extLst>
          </p:cNvPr>
          <p:cNvSpPr>
            <a:spLocks noChangeArrowheads="1"/>
          </p:cNvSpPr>
          <p:nvPr/>
        </p:nvSpPr>
        <p:spPr bwMode="auto">
          <a:xfrm>
            <a:off x="973021" y="4573724"/>
            <a:ext cx="3352800" cy="13208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40424E"/>
              </a:solidFill>
              <a:effectLst/>
              <a:latin typeface="urw-din"/>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0424E"/>
                </a:solidFill>
                <a:effectLst/>
                <a:latin typeface="urw-din"/>
              </a:rPr>
              <a:t>Output:</a:t>
            </a:r>
            <a:endParaRPr kumimoji="0" lang="en-US" altLang="en-US" sz="2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rPr>
              <a:t>Enter a value: 50 The sum is 55</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21333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738C-B96F-4B35-AE16-548DEA8D33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AF18D5-75BE-4288-8B31-2E31004FA12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73854032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550D7-E4B7-4D4A-8792-1BF565461D12}"/>
              </a:ext>
            </a:extLst>
          </p:cNvPr>
          <p:cNvSpPr>
            <a:spLocks noGrp="1"/>
          </p:cNvSpPr>
          <p:nvPr>
            <p:ph type="title"/>
          </p:nvPr>
        </p:nvSpPr>
        <p:spPr/>
        <p:txBody>
          <a:bodyPr/>
          <a:lstStyle/>
          <a:p>
            <a:r>
              <a:rPr lang="en-IN" dirty="0">
                <a:solidFill>
                  <a:srgbClr val="0070C0"/>
                </a:solidFill>
              </a:rPr>
              <a:t>Compound Data Type</a:t>
            </a:r>
          </a:p>
        </p:txBody>
      </p:sp>
      <p:sp>
        <p:nvSpPr>
          <p:cNvPr id="3" name="Content Placeholder 2">
            <a:extLst>
              <a:ext uri="{FF2B5EF4-FFF2-40B4-BE49-F238E27FC236}">
                <a16:creationId xmlns:a16="http://schemas.microsoft.com/office/drawing/2014/main" id="{3918B263-2135-4C5B-8590-3686C205A15F}"/>
              </a:ext>
            </a:extLst>
          </p:cNvPr>
          <p:cNvSpPr>
            <a:spLocks noGrp="1"/>
          </p:cNvSpPr>
          <p:nvPr>
            <p:ph idx="1"/>
          </p:nvPr>
        </p:nvSpPr>
        <p:spPr>
          <a:ln>
            <a:solidFill>
              <a:srgbClr val="00B050"/>
            </a:solidFill>
          </a:ln>
        </p:spPr>
        <p:txBody>
          <a:bodyPr/>
          <a:lstStyle/>
          <a:p>
            <a:pPr>
              <a:buClr>
                <a:srgbClr val="FF0000"/>
              </a:buClr>
            </a:pPr>
            <a:r>
              <a:rPr lang="en-IN" dirty="0"/>
              <a:t>List</a:t>
            </a:r>
          </a:p>
          <a:p>
            <a:pPr>
              <a:buClr>
                <a:srgbClr val="FF0000"/>
              </a:buClr>
            </a:pPr>
            <a:r>
              <a:rPr lang="en-IN" dirty="0"/>
              <a:t>Tuple</a:t>
            </a:r>
          </a:p>
          <a:p>
            <a:pPr>
              <a:buClr>
                <a:srgbClr val="FF0000"/>
              </a:buClr>
            </a:pPr>
            <a:r>
              <a:rPr lang="en-IN" dirty="0"/>
              <a:t>Set</a:t>
            </a:r>
          </a:p>
          <a:p>
            <a:pPr>
              <a:buClr>
                <a:srgbClr val="FF0000"/>
              </a:buClr>
            </a:pPr>
            <a:r>
              <a:rPr lang="en-IN" dirty="0"/>
              <a:t>Dictionary</a:t>
            </a:r>
          </a:p>
        </p:txBody>
      </p:sp>
    </p:spTree>
    <p:extLst>
      <p:ext uri="{BB962C8B-B14F-4D97-AF65-F5344CB8AC3E}">
        <p14:creationId xmlns:p14="http://schemas.microsoft.com/office/powerpoint/2010/main" val="25035217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25B9-08F3-4796-AB3C-7A78D9B5BE0A}"/>
              </a:ext>
            </a:extLst>
          </p:cNvPr>
          <p:cNvSpPr>
            <a:spLocks noGrp="1"/>
          </p:cNvSpPr>
          <p:nvPr>
            <p:ph type="title"/>
          </p:nvPr>
        </p:nvSpPr>
        <p:spPr/>
        <p:txBody>
          <a:bodyPr>
            <a:normAutofit fontScale="90000"/>
          </a:bodyPr>
          <a:lstStyle/>
          <a:p>
            <a:r>
              <a:rPr lang="en-US" dirty="0">
                <a:solidFill>
                  <a:srgbClr val="0070C0"/>
                </a:solidFill>
              </a:rPr>
              <a:t>Compound Statements </a:t>
            </a:r>
            <a:br>
              <a:rPr lang="en-US" dirty="0">
                <a:solidFill>
                  <a:srgbClr val="0070C0"/>
                </a:solidFill>
              </a:rPr>
            </a:br>
            <a:endParaRPr lang="en-IN" dirty="0">
              <a:solidFill>
                <a:srgbClr val="0070C0"/>
              </a:solidFill>
            </a:endParaRPr>
          </a:p>
        </p:txBody>
      </p:sp>
      <p:sp>
        <p:nvSpPr>
          <p:cNvPr id="3" name="Content Placeholder 2">
            <a:extLst>
              <a:ext uri="{FF2B5EF4-FFF2-40B4-BE49-F238E27FC236}">
                <a16:creationId xmlns:a16="http://schemas.microsoft.com/office/drawing/2014/main" id="{7F1D6F28-AE36-4425-B82B-860C68519436}"/>
              </a:ext>
            </a:extLst>
          </p:cNvPr>
          <p:cNvSpPr>
            <a:spLocks noGrp="1"/>
          </p:cNvSpPr>
          <p:nvPr>
            <p:ph idx="1"/>
          </p:nvPr>
        </p:nvSpPr>
        <p:spPr>
          <a:xfrm>
            <a:off x="457200" y="838200"/>
            <a:ext cx="8229600" cy="5486400"/>
          </a:xfrm>
          <a:ln>
            <a:solidFill>
              <a:srgbClr val="00B050"/>
            </a:solidFill>
          </a:ln>
        </p:spPr>
        <p:txBody>
          <a:bodyPr>
            <a:normAutofit fontScale="92500"/>
          </a:bodyPr>
          <a:lstStyle/>
          <a:p>
            <a:pPr algn="just"/>
            <a:r>
              <a:rPr lang="en-US" dirty="0"/>
              <a:t>It is a statement comprise of group of statements</a:t>
            </a:r>
          </a:p>
          <a:p>
            <a:pPr algn="just"/>
            <a:r>
              <a:rPr lang="en-US" dirty="0"/>
              <a:t>The compound statements are usually executes, when a condition satisfies or a code block is called directly or through a function call.</a:t>
            </a:r>
          </a:p>
          <a:p>
            <a:pPr marL="0" indent="0" algn="just">
              <a:buNone/>
            </a:pPr>
            <a:r>
              <a:rPr lang="en-US" b="1" dirty="0"/>
              <a:t>Example:</a:t>
            </a:r>
          </a:p>
          <a:p>
            <a:pPr lvl="1" algn="just">
              <a:buClr>
                <a:srgbClr val="C00000"/>
              </a:buClr>
              <a:buFont typeface="Wingdings" panose="05000000000000000000" pitchFamily="2" charset="2"/>
              <a:buChar char="§"/>
            </a:pPr>
            <a:r>
              <a:rPr lang="en-US" dirty="0"/>
              <a:t>	If statement</a:t>
            </a:r>
          </a:p>
          <a:p>
            <a:pPr lvl="1" algn="just">
              <a:buClr>
                <a:srgbClr val="C00000"/>
              </a:buClr>
              <a:buFont typeface="Wingdings" panose="05000000000000000000" pitchFamily="2" charset="2"/>
              <a:buChar char="§"/>
            </a:pPr>
            <a:r>
              <a:rPr lang="en-US" dirty="0"/>
              <a:t>	While Statement</a:t>
            </a:r>
          </a:p>
          <a:p>
            <a:pPr lvl="1" algn="just">
              <a:buClr>
                <a:srgbClr val="C00000"/>
              </a:buClr>
              <a:buFont typeface="Wingdings" panose="05000000000000000000" pitchFamily="2" charset="2"/>
              <a:buChar char="§"/>
            </a:pPr>
            <a:r>
              <a:rPr lang="en-US" dirty="0"/>
              <a:t>	For Statement</a:t>
            </a:r>
          </a:p>
          <a:p>
            <a:pPr lvl="1" algn="just">
              <a:buClr>
                <a:srgbClr val="C00000"/>
              </a:buClr>
              <a:buFont typeface="Wingdings" panose="05000000000000000000" pitchFamily="2" charset="2"/>
              <a:buChar char="§"/>
            </a:pPr>
            <a:r>
              <a:rPr lang="en-US" dirty="0"/>
              <a:t>	Try-Catch in Exception Handling</a:t>
            </a:r>
          </a:p>
          <a:p>
            <a:pPr lvl="1" algn="just">
              <a:buClr>
                <a:srgbClr val="C00000"/>
              </a:buClr>
              <a:buFont typeface="Wingdings" panose="05000000000000000000" pitchFamily="2" charset="2"/>
              <a:buChar char="§"/>
            </a:pPr>
            <a:r>
              <a:rPr lang="en-US" dirty="0"/>
              <a:t>  Class Definition</a:t>
            </a:r>
          </a:p>
          <a:p>
            <a:pPr lvl="1" algn="just">
              <a:buClr>
                <a:srgbClr val="C00000"/>
              </a:buClr>
              <a:buFont typeface="Wingdings" panose="05000000000000000000" pitchFamily="2" charset="2"/>
              <a:buChar char="§"/>
            </a:pPr>
            <a:r>
              <a:rPr lang="en-US" dirty="0"/>
              <a:t>	Function Definition</a:t>
            </a:r>
          </a:p>
          <a:p>
            <a:pPr lvl="1" algn="just">
              <a:buClr>
                <a:srgbClr val="C00000"/>
              </a:buClr>
              <a:buFont typeface="Wingdings" panose="05000000000000000000" pitchFamily="2" charset="2"/>
              <a:buChar char="§"/>
            </a:pPr>
            <a:endParaRPr lang="en-IN" dirty="0"/>
          </a:p>
        </p:txBody>
      </p:sp>
    </p:spTree>
    <p:extLst>
      <p:ext uri="{BB962C8B-B14F-4D97-AF65-F5344CB8AC3E}">
        <p14:creationId xmlns:p14="http://schemas.microsoft.com/office/powerpoint/2010/main" val="2074958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BAB20-BD29-4718-BCD3-B046C3A5C85F}"/>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Nested Compound Statement</a:t>
            </a:r>
            <a:endParaRPr lang="en-IN" dirty="0"/>
          </a:p>
        </p:txBody>
      </p:sp>
      <p:sp>
        <p:nvSpPr>
          <p:cNvPr id="3" name="Content Placeholder 2">
            <a:extLst>
              <a:ext uri="{FF2B5EF4-FFF2-40B4-BE49-F238E27FC236}">
                <a16:creationId xmlns:a16="http://schemas.microsoft.com/office/drawing/2014/main" id="{B33D60DA-2A5A-47F5-A37E-0BCCE57620C1}"/>
              </a:ext>
            </a:extLst>
          </p:cNvPr>
          <p:cNvSpPr>
            <a:spLocks noGrp="1"/>
          </p:cNvSpPr>
          <p:nvPr>
            <p:ph idx="1"/>
          </p:nvPr>
        </p:nvSpPr>
        <p:spPr>
          <a:xfrm>
            <a:off x="457200" y="914400"/>
            <a:ext cx="8229600" cy="5867400"/>
          </a:xfrm>
          <a:ln>
            <a:solidFill>
              <a:srgbClr val="00B050"/>
            </a:solidFill>
          </a:ln>
        </p:spPr>
        <p:txBody>
          <a:bodyPr/>
          <a:lstStyle/>
          <a:p>
            <a:pPr marL="0" indent="0">
              <a:buNone/>
            </a:pPr>
            <a:r>
              <a:rPr lang="en-IN" dirty="0"/>
              <a:t>Program to find the shipping cost of in Australia, if the total cost is  25$.</a:t>
            </a:r>
          </a:p>
          <a:p>
            <a:pPr marL="0" indent="0">
              <a:buNone/>
            </a:pPr>
            <a:endParaRPr lang="en-IN" dirty="0"/>
          </a:p>
        </p:txBody>
      </p:sp>
      <p:pic>
        <p:nvPicPr>
          <p:cNvPr id="4" name="Content Placeholder 3">
            <a:extLst>
              <a:ext uri="{FF2B5EF4-FFF2-40B4-BE49-F238E27FC236}">
                <a16:creationId xmlns:a16="http://schemas.microsoft.com/office/drawing/2014/main" id="{F76CA798-1047-42E7-B751-C70B9E37CAA2}"/>
              </a:ext>
            </a:extLst>
          </p:cNvPr>
          <p:cNvPicPr>
            <a:picLocks noChangeAspect="1"/>
          </p:cNvPicPr>
          <p:nvPr/>
        </p:nvPicPr>
        <p:blipFill>
          <a:blip r:embed="rId2"/>
          <a:stretch>
            <a:fillRect/>
          </a:stretch>
        </p:blipFill>
        <p:spPr>
          <a:xfrm>
            <a:off x="685800" y="2286000"/>
            <a:ext cx="7315199" cy="4194501"/>
          </a:xfrm>
          <a:prstGeom prst="rect">
            <a:avLst/>
          </a:prstGeom>
          <a:ln>
            <a:solidFill>
              <a:srgbClr val="00B050"/>
            </a:solidFill>
          </a:ln>
        </p:spPr>
      </p:pic>
    </p:spTree>
    <p:extLst>
      <p:ext uri="{BB962C8B-B14F-4D97-AF65-F5344CB8AC3E}">
        <p14:creationId xmlns:p14="http://schemas.microsoft.com/office/powerpoint/2010/main" val="15454184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5DF534-BA4F-40DA-A230-F0460D1BD3A7}"/>
              </a:ext>
            </a:extLst>
          </p:cNvPr>
          <p:cNvPicPr>
            <a:picLocks noChangeAspect="1"/>
          </p:cNvPicPr>
          <p:nvPr/>
        </p:nvPicPr>
        <p:blipFill>
          <a:blip r:embed="rId2"/>
          <a:stretch>
            <a:fillRect/>
          </a:stretch>
        </p:blipFill>
        <p:spPr>
          <a:xfrm>
            <a:off x="228600" y="210911"/>
            <a:ext cx="5153025" cy="3228975"/>
          </a:xfrm>
          <a:prstGeom prst="rect">
            <a:avLst/>
          </a:prstGeom>
          <a:ln>
            <a:solidFill>
              <a:srgbClr val="00B050"/>
            </a:solidFill>
          </a:ln>
        </p:spPr>
      </p:pic>
      <p:pic>
        <p:nvPicPr>
          <p:cNvPr id="5" name="Picture 4">
            <a:extLst>
              <a:ext uri="{FF2B5EF4-FFF2-40B4-BE49-F238E27FC236}">
                <a16:creationId xmlns:a16="http://schemas.microsoft.com/office/drawing/2014/main" id="{AACADAF8-6651-4BBB-A900-5BC19FDCE826}"/>
              </a:ext>
            </a:extLst>
          </p:cNvPr>
          <p:cNvPicPr>
            <a:picLocks noChangeAspect="1"/>
          </p:cNvPicPr>
          <p:nvPr/>
        </p:nvPicPr>
        <p:blipFill>
          <a:blip r:embed="rId3"/>
          <a:stretch>
            <a:fillRect/>
          </a:stretch>
        </p:blipFill>
        <p:spPr>
          <a:xfrm>
            <a:off x="5486400" y="533400"/>
            <a:ext cx="3486150" cy="1514475"/>
          </a:xfrm>
          <a:prstGeom prst="rect">
            <a:avLst/>
          </a:prstGeom>
          <a:ln>
            <a:solidFill>
              <a:srgbClr val="C00000"/>
            </a:solidFill>
          </a:ln>
        </p:spPr>
      </p:pic>
      <p:pic>
        <p:nvPicPr>
          <p:cNvPr id="6" name="Picture 5">
            <a:extLst>
              <a:ext uri="{FF2B5EF4-FFF2-40B4-BE49-F238E27FC236}">
                <a16:creationId xmlns:a16="http://schemas.microsoft.com/office/drawing/2014/main" id="{BAA3EA09-E27F-4265-87EB-51F8F9BEFD9B}"/>
              </a:ext>
            </a:extLst>
          </p:cNvPr>
          <p:cNvPicPr>
            <a:picLocks noChangeAspect="1"/>
          </p:cNvPicPr>
          <p:nvPr/>
        </p:nvPicPr>
        <p:blipFill>
          <a:blip r:embed="rId4"/>
          <a:stretch>
            <a:fillRect/>
          </a:stretch>
        </p:blipFill>
        <p:spPr>
          <a:xfrm>
            <a:off x="228600" y="3995057"/>
            <a:ext cx="2959945" cy="1552575"/>
          </a:xfrm>
          <a:prstGeom prst="rect">
            <a:avLst/>
          </a:prstGeom>
          <a:ln>
            <a:solidFill>
              <a:srgbClr val="00B050"/>
            </a:solidFill>
          </a:ln>
        </p:spPr>
      </p:pic>
      <p:pic>
        <p:nvPicPr>
          <p:cNvPr id="7" name="Picture 6">
            <a:extLst>
              <a:ext uri="{FF2B5EF4-FFF2-40B4-BE49-F238E27FC236}">
                <a16:creationId xmlns:a16="http://schemas.microsoft.com/office/drawing/2014/main" id="{9742F158-770A-4DEC-9B74-D42C1AEC4037}"/>
              </a:ext>
            </a:extLst>
          </p:cNvPr>
          <p:cNvPicPr>
            <a:picLocks noChangeAspect="1"/>
          </p:cNvPicPr>
          <p:nvPr/>
        </p:nvPicPr>
        <p:blipFill>
          <a:blip r:embed="rId5"/>
          <a:stretch>
            <a:fillRect/>
          </a:stretch>
        </p:blipFill>
        <p:spPr>
          <a:xfrm>
            <a:off x="4953000" y="3995056"/>
            <a:ext cx="1066800" cy="1552575"/>
          </a:xfrm>
          <a:prstGeom prst="rect">
            <a:avLst/>
          </a:prstGeom>
          <a:ln>
            <a:solidFill>
              <a:srgbClr val="FF0000"/>
            </a:solidFill>
          </a:ln>
        </p:spPr>
      </p:pic>
    </p:spTree>
    <p:extLst>
      <p:ext uri="{BB962C8B-B14F-4D97-AF65-F5344CB8AC3E}">
        <p14:creationId xmlns:p14="http://schemas.microsoft.com/office/powerpoint/2010/main" val="12019858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0102F8-0CED-405E-BBFA-C5CDAC4BBA53}"/>
              </a:ext>
            </a:extLst>
          </p:cNvPr>
          <p:cNvSpPr/>
          <p:nvPr/>
        </p:nvSpPr>
        <p:spPr>
          <a:xfrm>
            <a:off x="228600" y="228600"/>
            <a:ext cx="4572000" cy="646331"/>
          </a:xfrm>
          <a:prstGeom prst="rect">
            <a:avLst/>
          </a:prstGeom>
        </p:spPr>
        <p:txBody>
          <a:bodyPr>
            <a:spAutoFit/>
          </a:bodyPr>
          <a:lstStyle/>
          <a:p>
            <a:r>
              <a:rPr lang="en-US" b="1" dirty="0">
                <a:solidFill>
                  <a:srgbClr val="0C0C0C"/>
                </a:solidFill>
                <a:latin typeface="Allan"/>
              </a:rPr>
              <a:t>Display Floyd’s triangle using Python nested for loop</a:t>
            </a:r>
            <a:endParaRPr lang="en-US" b="0" i="0" dirty="0">
              <a:solidFill>
                <a:srgbClr val="0C0C0C"/>
              </a:solidFill>
              <a:effectLst/>
              <a:latin typeface="Allan"/>
            </a:endParaRPr>
          </a:p>
        </p:txBody>
      </p:sp>
      <p:pic>
        <p:nvPicPr>
          <p:cNvPr id="5" name="Picture 4">
            <a:extLst>
              <a:ext uri="{FF2B5EF4-FFF2-40B4-BE49-F238E27FC236}">
                <a16:creationId xmlns:a16="http://schemas.microsoft.com/office/drawing/2014/main" id="{268EE106-C8CA-453A-9352-227A6111ADB2}"/>
              </a:ext>
            </a:extLst>
          </p:cNvPr>
          <p:cNvPicPr>
            <a:picLocks noChangeAspect="1"/>
          </p:cNvPicPr>
          <p:nvPr/>
        </p:nvPicPr>
        <p:blipFill>
          <a:blip r:embed="rId2"/>
          <a:stretch>
            <a:fillRect/>
          </a:stretch>
        </p:blipFill>
        <p:spPr>
          <a:xfrm>
            <a:off x="419100" y="1219200"/>
            <a:ext cx="4191000" cy="2362200"/>
          </a:xfrm>
          <a:prstGeom prst="rect">
            <a:avLst/>
          </a:prstGeom>
          <a:ln>
            <a:solidFill>
              <a:srgbClr val="00B050"/>
            </a:solidFill>
          </a:ln>
        </p:spPr>
      </p:pic>
      <p:pic>
        <p:nvPicPr>
          <p:cNvPr id="6" name="Picture 5">
            <a:extLst>
              <a:ext uri="{FF2B5EF4-FFF2-40B4-BE49-F238E27FC236}">
                <a16:creationId xmlns:a16="http://schemas.microsoft.com/office/drawing/2014/main" id="{1AD9C4F3-BA5E-4224-8103-F5BFCF682F18}"/>
              </a:ext>
            </a:extLst>
          </p:cNvPr>
          <p:cNvPicPr>
            <a:picLocks noChangeAspect="1"/>
          </p:cNvPicPr>
          <p:nvPr/>
        </p:nvPicPr>
        <p:blipFill>
          <a:blip r:embed="rId3"/>
          <a:stretch>
            <a:fillRect/>
          </a:stretch>
        </p:blipFill>
        <p:spPr>
          <a:xfrm>
            <a:off x="6477000" y="1219200"/>
            <a:ext cx="1828800" cy="2038350"/>
          </a:xfrm>
          <a:prstGeom prst="rect">
            <a:avLst/>
          </a:prstGeom>
          <a:ln>
            <a:solidFill>
              <a:srgbClr val="C00000"/>
            </a:solidFill>
          </a:ln>
        </p:spPr>
      </p:pic>
    </p:spTree>
    <p:extLst>
      <p:ext uri="{BB962C8B-B14F-4D97-AF65-F5344CB8AC3E}">
        <p14:creationId xmlns:p14="http://schemas.microsoft.com/office/powerpoint/2010/main" val="1535538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0B00F-134F-48FA-AD42-016E53979C5B}"/>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Functions</a:t>
            </a:r>
          </a:p>
        </p:txBody>
      </p:sp>
      <p:sp>
        <p:nvSpPr>
          <p:cNvPr id="3" name="Content Placeholder 2">
            <a:extLst>
              <a:ext uri="{FF2B5EF4-FFF2-40B4-BE49-F238E27FC236}">
                <a16:creationId xmlns:a16="http://schemas.microsoft.com/office/drawing/2014/main" id="{D45962DC-637A-43BD-A268-333359477131}"/>
              </a:ext>
            </a:extLst>
          </p:cNvPr>
          <p:cNvSpPr>
            <a:spLocks noGrp="1"/>
          </p:cNvSpPr>
          <p:nvPr>
            <p:ph idx="1"/>
          </p:nvPr>
        </p:nvSpPr>
        <p:spPr>
          <a:xfrm>
            <a:off x="457200" y="838200"/>
            <a:ext cx="8229600" cy="5287963"/>
          </a:xfrm>
          <a:ln>
            <a:solidFill>
              <a:srgbClr val="00B050"/>
            </a:solidFill>
          </a:ln>
        </p:spPr>
        <p:txBody>
          <a:bodyPr/>
          <a:lstStyle/>
          <a:p>
            <a:r>
              <a:rPr lang="en-US" dirty="0"/>
              <a:t>A function is a block of organized, reusable code that is used to perform a single, related action. </a:t>
            </a:r>
          </a:p>
          <a:p>
            <a:r>
              <a:rPr lang="en-US" dirty="0"/>
              <a:t>Functions provide better modularity for your application and a high degree of code reusing.</a:t>
            </a:r>
          </a:p>
          <a:p>
            <a:endParaRPr lang="en-IN" dirty="0"/>
          </a:p>
        </p:txBody>
      </p:sp>
      <p:pic>
        <p:nvPicPr>
          <p:cNvPr id="4" name="Picture 3">
            <a:extLst>
              <a:ext uri="{FF2B5EF4-FFF2-40B4-BE49-F238E27FC236}">
                <a16:creationId xmlns:a16="http://schemas.microsoft.com/office/drawing/2014/main" id="{527FBF01-BEF0-462B-A606-98AB9908FBFA}"/>
              </a:ext>
            </a:extLst>
          </p:cNvPr>
          <p:cNvPicPr>
            <a:picLocks noChangeAspect="1"/>
          </p:cNvPicPr>
          <p:nvPr/>
        </p:nvPicPr>
        <p:blipFill>
          <a:blip r:embed="rId2"/>
          <a:stretch>
            <a:fillRect/>
          </a:stretch>
        </p:blipFill>
        <p:spPr>
          <a:xfrm>
            <a:off x="1143000" y="4049395"/>
            <a:ext cx="4010025" cy="1990725"/>
          </a:xfrm>
          <a:prstGeom prst="rect">
            <a:avLst/>
          </a:prstGeom>
        </p:spPr>
      </p:pic>
    </p:spTree>
    <p:extLst>
      <p:ext uri="{BB962C8B-B14F-4D97-AF65-F5344CB8AC3E}">
        <p14:creationId xmlns:p14="http://schemas.microsoft.com/office/powerpoint/2010/main" val="378700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endParaRPr lang="en-US" dirty="0"/>
          </a:p>
          <a:p>
            <a:pPr algn="just"/>
            <a:r>
              <a:rPr lang="en-US" dirty="0"/>
              <a:t>We can also create python file which will contain the complete multiline program and can execute that using IDLE as well. A python script has an extension .</a:t>
            </a:r>
            <a:r>
              <a:rPr lang="en-US" dirty="0" err="1"/>
              <a:t>py</a:t>
            </a:r>
            <a:r>
              <a:rPr lang="en-US" dirty="0"/>
              <a:t>.</a:t>
            </a:r>
          </a:p>
          <a:p>
            <a:pPr algn="just"/>
            <a:endParaRPr lang="en-US" dirty="0"/>
          </a:p>
          <a:p>
            <a:pPr algn="just"/>
            <a:r>
              <a:rPr lang="en-US" dirty="0"/>
              <a:t>Python takes some time to compile, its compilation is not fast, thus writing the example code in a file, then compiling the whole code again and again gets tedious and is not suited for beginners. When we open the IDLE, a session is created, which saves all the lines of code that you write and execute in that one window as a single program.</a:t>
            </a:r>
          </a:p>
          <a:p>
            <a:pPr algn="just"/>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FCB0-FA98-413F-87DC-98173468BA5D}"/>
              </a:ext>
            </a:extLst>
          </p:cNvPr>
          <p:cNvSpPr>
            <a:spLocks noGrp="1"/>
          </p:cNvSpPr>
          <p:nvPr>
            <p:ph type="title"/>
          </p:nvPr>
        </p:nvSpPr>
        <p:spPr>
          <a:xfrm>
            <a:off x="457200" y="203518"/>
            <a:ext cx="8229600" cy="792162"/>
          </a:xfrm>
        </p:spPr>
        <p:txBody>
          <a:bodyPr/>
          <a:lstStyle/>
          <a:p>
            <a:r>
              <a:rPr lang="en-IN" dirty="0">
                <a:solidFill>
                  <a:srgbClr val="0070C0"/>
                </a:solidFill>
              </a:rPr>
              <a:t>Example </a:t>
            </a:r>
          </a:p>
        </p:txBody>
      </p:sp>
      <p:pic>
        <p:nvPicPr>
          <p:cNvPr id="7" name="Content Placeholder 6">
            <a:extLst>
              <a:ext uri="{FF2B5EF4-FFF2-40B4-BE49-F238E27FC236}">
                <a16:creationId xmlns:a16="http://schemas.microsoft.com/office/drawing/2014/main" id="{3E6C1F29-2B19-448F-9857-83DD28BB7FE3}"/>
              </a:ext>
            </a:extLst>
          </p:cNvPr>
          <p:cNvPicPr>
            <a:picLocks noGrp="1" noChangeAspect="1"/>
          </p:cNvPicPr>
          <p:nvPr>
            <p:ph idx="1"/>
          </p:nvPr>
        </p:nvPicPr>
        <p:blipFill>
          <a:blip r:embed="rId2"/>
          <a:stretch>
            <a:fillRect/>
          </a:stretch>
        </p:blipFill>
        <p:spPr>
          <a:xfrm>
            <a:off x="1015047" y="1524000"/>
            <a:ext cx="7134225" cy="2847975"/>
          </a:xfrm>
          <a:prstGeom prst="rect">
            <a:avLst/>
          </a:prstGeom>
          <a:ln>
            <a:solidFill>
              <a:srgbClr val="00B050"/>
            </a:solidFill>
          </a:ln>
        </p:spPr>
      </p:pic>
      <p:pic>
        <p:nvPicPr>
          <p:cNvPr id="8" name="Picture 7">
            <a:extLst>
              <a:ext uri="{FF2B5EF4-FFF2-40B4-BE49-F238E27FC236}">
                <a16:creationId xmlns:a16="http://schemas.microsoft.com/office/drawing/2014/main" id="{F0B9B096-EEB7-4537-B60A-5A9852D98F16}"/>
              </a:ext>
            </a:extLst>
          </p:cNvPr>
          <p:cNvPicPr>
            <a:picLocks noChangeAspect="1"/>
          </p:cNvPicPr>
          <p:nvPr/>
        </p:nvPicPr>
        <p:blipFill>
          <a:blip r:embed="rId3"/>
          <a:stretch>
            <a:fillRect/>
          </a:stretch>
        </p:blipFill>
        <p:spPr>
          <a:xfrm>
            <a:off x="1600200" y="4829175"/>
            <a:ext cx="5657850" cy="971550"/>
          </a:xfrm>
          <a:prstGeom prst="rect">
            <a:avLst/>
          </a:prstGeom>
          <a:ln>
            <a:solidFill>
              <a:srgbClr val="FF0000"/>
            </a:solidFill>
          </a:ln>
        </p:spPr>
      </p:pic>
    </p:spTree>
    <p:extLst>
      <p:ext uri="{BB962C8B-B14F-4D97-AF65-F5344CB8AC3E}">
        <p14:creationId xmlns:p14="http://schemas.microsoft.com/office/powerpoint/2010/main" val="30474758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7ECD-4A28-4ED3-801E-EE5B92C799A9}"/>
              </a:ext>
            </a:extLst>
          </p:cNvPr>
          <p:cNvSpPr>
            <a:spLocks noGrp="1"/>
          </p:cNvSpPr>
          <p:nvPr>
            <p:ph type="title"/>
          </p:nvPr>
        </p:nvSpPr>
        <p:spPr/>
        <p:txBody>
          <a:bodyPr/>
          <a:lstStyle/>
          <a:p>
            <a:r>
              <a:rPr lang="en-IN" dirty="0">
                <a:solidFill>
                  <a:srgbClr val="0070C0"/>
                </a:solidFill>
              </a:rPr>
              <a:t>Pass by Value</a:t>
            </a:r>
          </a:p>
        </p:txBody>
      </p:sp>
      <p:pic>
        <p:nvPicPr>
          <p:cNvPr id="4" name="Content Placeholder 3">
            <a:extLst>
              <a:ext uri="{FF2B5EF4-FFF2-40B4-BE49-F238E27FC236}">
                <a16:creationId xmlns:a16="http://schemas.microsoft.com/office/drawing/2014/main" id="{D04EA154-09A7-49A4-94C2-F51AE7816404}"/>
              </a:ext>
            </a:extLst>
          </p:cNvPr>
          <p:cNvPicPr>
            <a:picLocks noGrp="1" noChangeAspect="1"/>
          </p:cNvPicPr>
          <p:nvPr>
            <p:ph idx="1"/>
          </p:nvPr>
        </p:nvPicPr>
        <p:blipFill>
          <a:blip r:embed="rId2"/>
          <a:stretch>
            <a:fillRect/>
          </a:stretch>
        </p:blipFill>
        <p:spPr>
          <a:xfrm>
            <a:off x="457200" y="1814079"/>
            <a:ext cx="8229600" cy="2986522"/>
          </a:xfrm>
          <a:prstGeom prst="rect">
            <a:avLst/>
          </a:prstGeom>
          <a:ln>
            <a:solidFill>
              <a:srgbClr val="00B050"/>
            </a:solidFill>
          </a:ln>
        </p:spPr>
      </p:pic>
      <p:pic>
        <p:nvPicPr>
          <p:cNvPr id="5" name="Picture 4">
            <a:extLst>
              <a:ext uri="{FF2B5EF4-FFF2-40B4-BE49-F238E27FC236}">
                <a16:creationId xmlns:a16="http://schemas.microsoft.com/office/drawing/2014/main" id="{8BA0E9FF-65B9-47A1-AD20-A4B5AC463AD3}"/>
              </a:ext>
            </a:extLst>
          </p:cNvPr>
          <p:cNvPicPr>
            <a:picLocks noChangeAspect="1"/>
          </p:cNvPicPr>
          <p:nvPr/>
        </p:nvPicPr>
        <p:blipFill>
          <a:blip r:embed="rId3"/>
          <a:stretch>
            <a:fillRect/>
          </a:stretch>
        </p:blipFill>
        <p:spPr>
          <a:xfrm>
            <a:off x="1447800" y="5043922"/>
            <a:ext cx="5581650" cy="1038225"/>
          </a:xfrm>
          <a:prstGeom prst="rect">
            <a:avLst/>
          </a:prstGeom>
          <a:ln>
            <a:solidFill>
              <a:srgbClr val="FF0000"/>
            </a:solidFill>
          </a:ln>
        </p:spPr>
      </p:pic>
    </p:spTree>
    <p:extLst>
      <p:ext uri="{BB962C8B-B14F-4D97-AF65-F5344CB8AC3E}">
        <p14:creationId xmlns:p14="http://schemas.microsoft.com/office/powerpoint/2010/main" val="36902721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FA65-DBEA-4ADA-9EBA-A3EDE4009A42}"/>
              </a:ext>
            </a:extLst>
          </p:cNvPr>
          <p:cNvSpPr>
            <a:spLocks noGrp="1"/>
          </p:cNvSpPr>
          <p:nvPr>
            <p:ph type="title"/>
          </p:nvPr>
        </p:nvSpPr>
        <p:spPr>
          <a:xfrm>
            <a:off x="457200" y="274638"/>
            <a:ext cx="8229600" cy="792162"/>
          </a:xfrm>
        </p:spPr>
        <p:txBody>
          <a:bodyPr>
            <a:normAutofit fontScale="90000"/>
          </a:bodyPr>
          <a:lstStyle/>
          <a:p>
            <a:br>
              <a:rPr lang="en-IN" dirty="0"/>
            </a:br>
            <a:r>
              <a:rPr lang="en-IN" dirty="0"/>
              <a:t>Python Functions</a:t>
            </a:r>
            <a:br>
              <a:rPr lang="en-IN" dirty="0"/>
            </a:br>
            <a:endParaRPr lang="en-IN" dirty="0"/>
          </a:p>
        </p:txBody>
      </p:sp>
      <p:sp>
        <p:nvSpPr>
          <p:cNvPr id="3" name="Content Placeholder 2">
            <a:extLst>
              <a:ext uri="{FF2B5EF4-FFF2-40B4-BE49-F238E27FC236}">
                <a16:creationId xmlns:a16="http://schemas.microsoft.com/office/drawing/2014/main" id="{CDD6C4EC-B44A-4FE9-AAB0-6635597B8B40}"/>
              </a:ext>
            </a:extLst>
          </p:cNvPr>
          <p:cNvSpPr>
            <a:spLocks noGrp="1"/>
          </p:cNvSpPr>
          <p:nvPr>
            <p:ph idx="1"/>
          </p:nvPr>
        </p:nvSpPr>
        <p:spPr>
          <a:xfrm>
            <a:off x="487017" y="1166018"/>
            <a:ext cx="8229600" cy="4525963"/>
          </a:xfrm>
        </p:spPr>
        <p:txBody>
          <a:bodyPr/>
          <a:lstStyle/>
          <a:p>
            <a:r>
              <a:rPr lang="en-US" dirty="0"/>
              <a:t>A function is a block of code which only runs when it is called.</a:t>
            </a:r>
          </a:p>
          <a:p>
            <a:r>
              <a:rPr lang="en-US" dirty="0"/>
              <a:t>You can pass data, known as parameters, into a function.</a:t>
            </a:r>
          </a:p>
          <a:p>
            <a:r>
              <a:rPr lang="en-US" dirty="0"/>
              <a:t>A function can return data as a result.</a:t>
            </a:r>
          </a:p>
          <a:p>
            <a:endParaRPr lang="en-IN" dirty="0"/>
          </a:p>
        </p:txBody>
      </p:sp>
    </p:spTree>
    <p:extLst>
      <p:ext uri="{BB962C8B-B14F-4D97-AF65-F5344CB8AC3E}">
        <p14:creationId xmlns:p14="http://schemas.microsoft.com/office/powerpoint/2010/main" val="9381436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8881-F10F-40BD-B785-E2C355B7651B}"/>
              </a:ext>
            </a:extLst>
          </p:cNvPr>
          <p:cNvSpPr>
            <a:spLocks noGrp="1"/>
          </p:cNvSpPr>
          <p:nvPr>
            <p:ph type="title"/>
          </p:nvPr>
        </p:nvSpPr>
        <p:spPr>
          <a:xfrm>
            <a:off x="457200" y="274638"/>
            <a:ext cx="8229600" cy="639762"/>
          </a:xfrm>
        </p:spPr>
        <p:txBody>
          <a:bodyPr>
            <a:normAutofit fontScale="90000"/>
          </a:bodyPr>
          <a:lstStyle/>
          <a:p>
            <a:r>
              <a:rPr lang="en-IN" dirty="0"/>
              <a:t>Creating and calling a function</a:t>
            </a:r>
          </a:p>
        </p:txBody>
      </p:sp>
      <p:pic>
        <p:nvPicPr>
          <p:cNvPr id="4" name="Content Placeholder 3">
            <a:extLst>
              <a:ext uri="{FF2B5EF4-FFF2-40B4-BE49-F238E27FC236}">
                <a16:creationId xmlns:a16="http://schemas.microsoft.com/office/drawing/2014/main" id="{FD8AA371-2E7A-4918-8581-7B5E7C712909}"/>
              </a:ext>
            </a:extLst>
          </p:cNvPr>
          <p:cNvPicPr>
            <a:picLocks noGrp="1" noChangeAspect="1"/>
          </p:cNvPicPr>
          <p:nvPr>
            <p:ph idx="1"/>
          </p:nvPr>
        </p:nvPicPr>
        <p:blipFill>
          <a:blip r:embed="rId2"/>
          <a:stretch>
            <a:fillRect/>
          </a:stretch>
        </p:blipFill>
        <p:spPr>
          <a:xfrm>
            <a:off x="671512" y="1143000"/>
            <a:ext cx="5362575" cy="2543175"/>
          </a:xfrm>
          <a:prstGeom prst="rect">
            <a:avLst/>
          </a:prstGeom>
        </p:spPr>
      </p:pic>
      <p:pic>
        <p:nvPicPr>
          <p:cNvPr id="5" name="Picture 4">
            <a:extLst>
              <a:ext uri="{FF2B5EF4-FFF2-40B4-BE49-F238E27FC236}">
                <a16:creationId xmlns:a16="http://schemas.microsoft.com/office/drawing/2014/main" id="{73CCA75C-97F9-4EE1-9CF6-62DE28DF3527}"/>
              </a:ext>
            </a:extLst>
          </p:cNvPr>
          <p:cNvPicPr>
            <a:picLocks noChangeAspect="1"/>
          </p:cNvPicPr>
          <p:nvPr/>
        </p:nvPicPr>
        <p:blipFill>
          <a:blip r:embed="rId3"/>
          <a:stretch>
            <a:fillRect/>
          </a:stretch>
        </p:blipFill>
        <p:spPr>
          <a:xfrm>
            <a:off x="609599" y="3914775"/>
            <a:ext cx="5486400" cy="2714625"/>
          </a:xfrm>
          <a:prstGeom prst="rect">
            <a:avLst/>
          </a:prstGeom>
        </p:spPr>
      </p:pic>
    </p:spTree>
    <p:extLst>
      <p:ext uri="{BB962C8B-B14F-4D97-AF65-F5344CB8AC3E}">
        <p14:creationId xmlns:p14="http://schemas.microsoft.com/office/powerpoint/2010/main" val="37959321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0DD0A-B4E7-4311-B210-940FD8ACF993}"/>
              </a:ext>
            </a:extLst>
          </p:cNvPr>
          <p:cNvSpPr>
            <a:spLocks noGrp="1"/>
          </p:cNvSpPr>
          <p:nvPr>
            <p:ph type="title"/>
          </p:nvPr>
        </p:nvSpPr>
        <p:spPr>
          <a:xfrm>
            <a:off x="457200" y="274638"/>
            <a:ext cx="8229600" cy="715962"/>
          </a:xfrm>
        </p:spPr>
        <p:txBody>
          <a:bodyPr>
            <a:normAutofit fontScale="90000"/>
          </a:bodyPr>
          <a:lstStyle/>
          <a:p>
            <a:r>
              <a:rPr lang="en-IN" dirty="0"/>
              <a:t>Arguments </a:t>
            </a:r>
          </a:p>
        </p:txBody>
      </p:sp>
      <p:pic>
        <p:nvPicPr>
          <p:cNvPr id="4" name="Content Placeholder 3">
            <a:extLst>
              <a:ext uri="{FF2B5EF4-FFF2-40B4-BE49-F238E27FC236}">
                <a16:creationId xmlns:a16="http://schemas.microsoft.com/office/drawing/2014/main" id="{E949BD85-62CB-49F4-946A-C0B605DEE170}"/>
              </a:ext>
            </a:extLst>
          </p:cNvPr>
          <p:cNvPicPr>
            <a:picLocks noGrp="1" noChangeAspect="1"/>
          </p:cNvPicPr>
          <p:nvPr>
            <p:ph idx="1"/>
          </p:nvPr>
        </p:nvPicPr>
        <p:blipFill>
          <a:blip r:embed="rId2"/>
          <a:stretch>
            <a:fillRect/>
          </a:stretch>
        </p:blipFill>
        <p:spPr>
          <a:xfrm>
            <a:off x="457200" y="1066800"/>
            <a:ext cx="8229600" cy="4923602"/>
          </a:xfrm>
          <a:prstGeom prst="rect">
            <a:avLst/>
          </a:prstGeom>
        </p:spPr>
      </p:pic>
    </p:spTree>
    <p:extLst>
      <p:ext uri="{BB962C8B-B14F-4D97-AF65-F5344CB8AC3E}">
        <p14:creationId xmlns:p14="http://schemas.microsoft.com/office/powerpoint/2010/main" val="5087783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20BC7CA-3C42-4825-BA8C-ADD967339E11}"/>
              </a:ext>
            </a:extLst>
          </p:cNvPr>
          <p:cNvPicPr>
            <a:picLocks noGrp="1" noChangeAspect="1"/>
          </p:cNvPicPr>
          <p:nvPr>
            <p:ph idx="1"/>
          </p:nvPr>
        </p:nvPicPr>
        <p:blipFill>
          <a:blip r:embed="rId2"/>
          <a:stretch>
            <a:fillRect/>
          </a:stretch>
        </p:blipFill>
        <p:spPr>
          <a:xfrm>
            <a:off x="457200" y="762000"/>
            <a:ext cx="8229600" cy="5105400"/>
          </a:xfrm>
          <a:prstGeom prst="rect">
            <a:avLst/>
          </a:prstGeom>
        </p:spPr>
      </p:pic>
    </p:spTree>
    <p:extLst>
      <p:ext uri="{BB962C8B-B14F-4D97-AF65-F5344CB8AC3E}">
        <p14:creationId xmlns:p14="http://schemas.microsoft.com/office/powerpoint/2010/main" val="18631508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B7DE2E1-D694-45CB-8EF9-FEF59DDF3CFA}"/>
              </a:ext>
            </a:extLst>
          </p:cNvPr>
          <p:cNvPicPr>
            <a:picLocks noGrp="1" noChangeAspect="1"/>
          </p:cNvPicPr>
          <p:nvPr>
            <p:ph idx="1"/>
          </p:nvPr>
        </p:nvPicPr>
        <p:blipFill>
          <a:blip r:embed="rId2"/>
          <a:stretch>
            <a:fillRect/>
          </a:stretch>
        </p:blipFill>
        <p:spPr>
          <a:xfrm>
            <a:off x="457200" y="685800"/>
            <a:ext cx="8229600" cy="5791200"/>
          </a:xfrm>
          <a:prstGeom prst="rect">
            <a:avLst/>
          </a:prstGeom>
        </p:spPr>
      </p:pic>
    </p:spTree>
    <p:extLst>
      <p:ext uri="{BB962C8B-B14F-4D97-AF65-F5344CB8AC3E}">
        <p14:creationId xmlns:p14="http://schemas.microsoft.com/office/powerpoint/2010/main" val="25551913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F652E4-78FB-4FAE-A555-473A6B253DE3}"/>
              </a:ext>
            </a:extLst>
          </p:cNvPr>
          <p:cNvPicPr>
            <a:picLocks noGrp="1" noChangeAspect="1"/>
          </p:cNvPicPr>
          <p:nvPr>
            <p:ph idx="1"/>
          </p:nvPr>
        </p:nvPicPr>
        <p:blipFill>
          <a:blip r:embed="rId2"/>
          <a:stretch>
            <a:fillRect/>
          </a:stretch>
        </p:blipFill>
        <p:spPr>
          <a:xfrm>
            <a:off x="609600" y="914400"/>
            <a:ext cx="7696200" cy="4724400"/>
          </a:xfrm>
          <a:prstGeom prst="rect">
            <a:avLst/>
          </a:prstGeom>
        </p:spPr>
      </p:pic>
    </p:spTree>
    <p:extLst>
      <p:ext uri="{BB962C8B-B14F-4D97-AF65-F5344CB8AC3E}">
        <p14:creationId xmlns:p14="http://schemas.microsoft.com/office/powerpoint/2010/main" val="14223270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479534B-09A3-405F-A80F-151958E8BBC3}"/>
              </a:ext>
            </a:extLst>
          </p:cNvPr>
          <p:cNvPicPr>
            <a:picLocks noGrp="1" noChangeAspect="1"/>
          </p:cNvPicPr>
          <p:nvPr>
            <p:ph idx="1"/>
          </p:nvPr>
        </p:nvPicPr>
        <p:blipFill>
          <a:blip r:embed="rId2"/>
          <a:stretch>
            <a:fillRect/>
          </a:stretch>
        </p:blipFill>
        <p:spPr>
          <a:xfrm>
            <a:off x="457200" y="990600"/>
            <a:ext cx="8229600" cy="5410199"/>
          </a:xfrm>
          <a:prstGeom prst="rect">
            <a:avLst/>
          </a:prstGeom>
        </p:spPr>
      </p:pic>
    </p:spTree>
    <p:extLst>
      <p:ext uri="{BB962C8B-B14F-4D97-AF65-F5344CB8AC3E}">
        <p14:creationId xmlns:p14="http://schemas.microsoft.com/office/powerpoint/2010/main" val="18221587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E6565D-CA2D-4DAD-9A0B-48F80BBBB95A}"/>
              </a:ext>
            </a:extLst>
          </p:cNvPr>
          <p:cNvPicPr>
            <a:picLocks noGrp="1" noChangeAspect="1"/>
          </p:cNvPicPr>
          <p:nvPr>
            <p:ph idx="1"/>
          </p:nvPr>
        </p:nvPicPr>
        <p:blipFill>
          <a:blip r:embed="rId2"/>
          <a:stretch>
            <a:fillRect/>
          </a:stretch>
        </p:blipFill>
        <p:spPr>
          <a:xfrm>
            <a:off x="609600" y="990600"/>
            <a:ext cx="7924799" cy="4114800"/>
          </a:xfrm>
          <a:prstGeom prst="rect">
            <a:avLst/>
          </a:prstGeom>
        </p:spPr>
      </p:pic>
      <p:sp>
        <p:nvSpPr>
          <p:cNvPr id="5" name="Rectangle 4">
            <a:extLst>
              <a:ext uri="{FF2B5EF4-FFF2-40B4-BE49-F238E27FC236}">
                <a16:creationId xmlns:a16="http://schemas.microsoft.com/office/drawing/2014/main" id="{C19187FE-4ABE-4140-954B-59043DB71FB7}"/>
              </a:ext>
            </a:extLst>
          </p:cNvPr>
          <p:cNvSpPr/>
          <p:nvPr/>
        </p:nvSpPr>
        <p:spPr>
          <a:xfrm>
            <a:off x="609600" y="5367475"/>
            <a:ext cx="7696199" cy="646331"/>
          </a:xfrm>
          <a:prstGeom prst="rect">
            <a:avLst/>
          </a:prstGeom>
        </p:spPr>
        <p:txBody>
          <a:bodyPr wrap="square">
            <a:spAutoFit/>
          </a:bodyPr>
          <a:lstStyle/>
          <a:p>
            <a:r>
              <a:rPr lang="en-US" dirty="0">
                <a:solidFill>
                  <a:srgbClr val="000000"/>
                </a:solidFill>
                <a:latin typeface="Verdana" panose="020B0604030504040204" pitchFamily="34" charset="0"/>
              </a:rPr>
              <a:t>The phrase </a:t>
            </a:r>
            <a:r>
              <a:rPr lang="en-US" i="1" dirty="0">
                <a:solidFill>
                  <a:srgbClr val="000000"/>
                </a:solidFill>
                <a:latin typeface="Verdana" panose="020B0604030504040204" pitchFamily="34" charset="0"/>
              </a:rPr>
              <a:t>Keyword Arguments</a:t>
            </a:r>
            <a:r>
              <a:rPr lang="en-US" dirty="0">
                <a:solidFill>
                  <a:srgbClr val="000000"/>
                </a:solidFill>
                <a:latin typeface="Verdana" panose="020B0604030504040204" pitchFamily="34" charset="0"/>
              </a:rPr>
              <a:t> are often shortened to </a:t>
            </a:r>
            <a:r>
              <a:rPr lang="en-US" i="1" dirty="0" err="1">
                <a:solidFill>
                  <a:srgbClr val="000000"/>
                </a:solidFill>
                <a:latin typeface="Verdana" panose="020B0604030504040204" pitchFamily="34" charset="0"/>
              </a:rPr>
              <a:t>kwargs</a:t>
            </a:r>
            <a:r>
              <a:rPr lang="en-US" dirty="0">
                <a:solidFill>
                  <a:srgbClr val="000000"/>
                </a:solidFill>
                <a:latin typeface="Verdana" panose="020B0604030504040204" pitchFamily="34" charset="0"/>
              </a:rPr>
              <a:t> in Python documentations.</a:t>
            </a:r>
            <a:endParaRPr lang="en-IN" dirty="0"/>
          </a:p>
        </p:txBody>
      </p:sp>
    </p:spTree>
    <p:extLst>
      <p:ext uri="{BB962C8B-B14F-4D97-AF65-F5344CB8AC3E}">
        <p14:creationId xmlns:p14="http://schemas.microsoft.com/office/powerpoint/2010/main" val="6273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909637" y="1853406"/>
            <a:ext cx="7324725" cy="4019550"/>
          </a:xfrm>
          <a:prstGeom prst="rect">
            <a:avLst/>
          </a:prstGeom>
          <a:noFill/>
          <a:ln w="9525">
            <a:noFill/>
            <a:miter lim="800000"/>
            <a:headEnd/>
            <a:tailEnd/>
          </a:ln>
          <a:effec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0F6A444-E0E5-4C19-B697-ED3340B998E0}"/>
              </a:ext>
            </a:extLst>
          </p:cNvPr>
          <p:cNvPicPr>
            <a:picLocks noGrp="1" noChangeAspect="1"/>
          </p:cNvPicPr>
          <p:nvPr>
            <p:ph idx="1"/>
          </p:nvPr>
        </p:nvPicPr>
        <p:blipFill>
          <a:blip r:embed="rId2"/>
          <a:stretch>
            <a:fillRect/>
          </a:stretch>
        </p:blipFill>
        <p:spPr>
          <a:xfrm>
            <a:off x="485775" y="1066800"/>
            <a:ext cx="8172450" cy="4038600"/>
          </a:xfrm>
          <a:prstGeom prst="rect">
            <a:avLst/>
          </a:prstGeom>
        </p:spPr>
      </p:pic>
      <p:sp>
        <p:nvSpPr>
          <p:cNvPr id="5" name="Rectangle 4">
            <a:extLst>
              <a:ext uri="{FF2B5EF4-FFF2-40B4-BE49-F238E27FC236}">
                <a16:creationId xmlns:a16="http://schemas.microsoft.com/office/drawing/2014/main" id="{41D514EB-94DB-4B37-8B59-5253165A0A09}"/>
              </a:ext>
            </a:extLst>
          </p:cNvPr>
          <p:cNvSpPr/>
          <p:nvPr/>
        </p:nvSpPr>
        <p:spPr>
          <a:xfrm>
            <a:off x="485774" y="5317779"/>
            <a:ext cx="8353425" cy="646331"/>
          </a:xfrm>
          <a:prstGeom prst="rect">
            <a:avLst/>
          </a:prstGeom>
        </p:spPr>
        <p:txBody>
          <a:bodyPr wrap="square">
            <a:spAutoFit/>
          </a:bodyPr>
          <a:lstStyle/>
          <a:p>
            <a:r>
              <a:rPr lang="en-US" i="1" dirty="0">
                <a:solidFill>
                  <a:srgbClr val="000000"/>
                </a:solidFill>
                <a:latin typeface="Verdana" panose="020B0604030504040204" pitchFamily="34" charset="0"/>
              </a:rPr>
              <a:t>Arbitrary </a:t>
            </a:r>
            <a:r>
              <a:rPr lang="en-US" i="1" dirty="0" err="1">
                <a:solidFill>
                  <a:srgbClr val="000000"/>
                </a:solidFill>
                <a:latin typeface="Verdana" panose="020B0604030504040204" pitchFamily="34" charset="0"/>
              </a:rPr>
              <a:t>Kword</a:t>
            </a:r>
            <a:r>
              <a:rPr lang="en-US" i="1" dirty="0">
                <a:solidFill>
                  <a:srgbClr val="000000"/>
                </a:solidFill>
                <a:latin typeface="Verdana" panose="020B0604030504040204" pitchFamily="34" charset="0"/>
              </a:rPr>
              <a:t> Arguments</a:t>
            </a:r>
            <a:r>
              <a:rPr lang="en-US" dirty="0">
                <a:solidFill>
                  <a:srgbClr val="000000"/>
                </a:solidFill>
                <a:latin typeface="Verdana" panose="020B0604030504040204" pitchFamily="34" charset="0"/>
              </a:rPr>
              <a:t> are often shortened to </a:t>
            </a:r>
            <a:r>
              <a:rPr lang="en-US" i="1" dirty="0">
                <a:solidFill>
                  <a:srgbClr val="000000"/>
                </a:solidFill>
                <a:latin typeface="Verdana" panose="020B0604030504040204" pitchFamily="34" charset="0"/>
              </a:rPr>
              <a:t>**</a:t>
            </a:r>
            <a:r>
              <a:rPr lang="en-US" i="1" dirty="0" err="1">
                <a:solidFill>
                  <a:srgbClr val="000000"/>
                </a:solidFill>
                <a:latin typeface="Verdana" panose="020B0604030504040204" pitchFamily="34" charset="0"/>
              </a:rPr>
              <a:t>kwargs</a:t>
            </a:r>
            <a:r>
              <a:rPr lang="en-US" dirty="0">
                <a:solidFill>
                  <a:srgbClr val="000000"/>
                </a:solidFill>
                <a:latin typeface="Verdana" panose="020B0604030504040204" pitchFamily="34" charset="0"/>
              </a:rPr>
              <a:t> in Python documentations.</a:t>
            </a:r>
            <a:endParaRPr lang="en-IN" dirty="0"/>
          </a:p>
        </p:txBody>
      </p:sp>
    </p:spTree>
    <p:extLst>
      <p:ext uri="{BB962C8B-B14F-4D97-AF65-F5344CB8AC3E}">
        <p14:creationId xmlns:p14="http://schemas.microsoft.com/office/powerpoint/2010/main" val="9432988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B5309C1-F608-48B3-8082-39A7AC548D37}"/>
              </a:ext>
            </a:extLst>
          </p:cNvPr>
          <p:cNvPicPr>
            <a:picLocks noGrp="1" noChangeAspect="1"/>
          </p:cNvPicPr>
          <p:nvPr>
            <p:ph idx="1"/>
          </p:nvPr>
        </p:nvPicPr>
        <p:blipFill>
          <a:blip r:embed="rId2"/>
          <a:stretch>
            <a:fillRect/>
          </a:stretch>
        </p:blipFill>
        <p:spPr>
          <a:xfrm>
            <a:off x="723900" y="975519"/>
            <a:ext cx="7696200" cy="4906962"/>
          </a:xfrm>
          <a:prstGeom prst="rect">
            <a:avLst/>
          </a:prstGeom>
        </p:spPr>
      </p:pic>
    </p:spTree>
    <p:extLst>
      <p:ext uri="{BB962C8B-B14F-4D97-AF65-F5344CB8AC3E}">
        <p14:creationId xmlns:p14="http://schemas.microsoft.com/office/powerpoint/2010/main" val="2819904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06DE0F5-8AC6-41A7-BA92-C3E10EFB6264}"/>
              </a:ext>
            </a:extLst>
          </p:cNvPr>
          <p:cNvPicPr>
            <a:picLocks noGrp="1" noChangeAspect="1"/>
          </p:cNvPicPr>
          <p:nvPr>
            <p:ph idx="1"/>
          </p:nvPr>
        </p:nvPicPr>
        <p:blipFill>
          <a:blip r:embed="rId2"/>
          <a:stretch>
            <a:fillRect/>
          </a:stretch>
        </p:blipFill>
        <p:spPr>
          <a:xfrm>
            <a:off x="609600" y="937419"/>
            <a:ext cx="8229600" cy="4983162"/>
          </a:xfrm>
          <a:prstGeom prst="rect">
            <a:avLst/>
          </a:prstGeom>
        </p:spPr>
      </p:pic>
    </p:spTree>
    <p:extLst>
      <p:ext uri="{BB962C8B-B14F-4D97-AF65-F5344CB8AC3E}">
        <p14:creationId xmlns:p14="http://schemas.microsoft.com/office/powerpoint/2010/main" val="654768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E6CD5A-E667-474B-B1ED-D36CA5B83D5D}"/>
              </a:ext>
            </a:extLst>
          </p:cNvPr>
          <p:cNvPicPr>
            <a:picLocks noGrp="1" noChangeAspect="1"/>
          </p:cNvPicPr>
          <p:nvPr>
            <p:ph idx="1"/>
          </p:nvPr>
        </p:nvPicPr>
        <p:blipFill>
          <a:blip r:embed="rId2"/>
          <a:stretch>
            <a:fillRect/>
          </a:stretch>
        </p:blipFill>
        <p:spPr>
          <a:xfrm>
            <a:off x="457200" y="914400"/>
            <a:ext cx="7419975" cy="4800600"/>
          </a:xfrm>
          <a:prstGeom prst="rect">
            <a:avLst/>
          </a:prstGeom>
        </p:spPr>
      </p:pic>
    </p:spTree>
    <p:extLst>
      <p:ext uri="{BB962C8B-B14F-4D97-AF65-F5344CB8AC3E}">
        <p14:creationId xmlns:p14="http://schemas.microsoft.com/office/powerpoint/2010/main" val="35206633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024929A-C53A-460C-B682-F3E0F6C414A2}"/>
              </a:ext>
            </a:extLst>
          </p:cNvPr>
          <p:cNvPicPr>
            <a:picLocks noGrp="1" noChangeAspect="1"/>
          </p:cNvPicPr>
          <p:nvPr>
            <p:ph idx="1"/>
          </p:nvPr>
        </p:nvPicPr>
        <p:blipFill>
          <a:blip r:embed="rId2"/>
          <a:stretch>
            <a:fillRect/>
          </a:stretch>
        </p:blipFill>
        <p:spPr>
          <a:xfrm>
            <a:off x="457200" y="990600"/>
            <a:ext cx="8229600" cy="5029200"/>
          </a:xfrm>
          <a:prstGeom prst="rect">
            <a:avLst/>
          </a:prstGeom>
        </p:spPr>
      </p:pic>
    </p:spTree>
    <p:extLst>
      <p:ext uri="{BB962C8B-B14F-4D97-AF65-F5344CB8AC3E}">
        <p14:creationId xmlns:p14="http://schemas.microsoft.com/office/powerpoint/2010/main" val="23992383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0D31-E8E3-47BD-8328-A4CC8A9C42F4}"/>
              </a:ext>
            </a:extLst>
          </p:cNvPr>
          <p:cNvSpPr>
            <a:spLocks noGrp="1"/>
          </p:cNvSpPr>
          <p:nvPr>
            <p:ph type="title"/>
          </p:nvPr>
        </p:nvSpPr>
        <p:spPr>
          <a:xfrm>
            <a:off x="457200" y="274638"/>
            <a:ext cx="8229600" cy="792162"/>
          </a:xfrm>
        </p:spPr>
        <p:txBody>
          <a:bodyPr/>
          <a:lstStyle/>
          <a:p>
            <a:r>
              <a:rPr lang="en-IN" dirty="0">
                <a:solidFill>
                  <a:srgbClr val="0070C0"/>
                </a:solidFill>
              </a:rPr>
              <a:t>Object Oriented Programming</a:t>
            </a:r>
          </a:p>
        </p:txBody>
      </p:sp>
      <p:sp>
        <p:nvSpPr>
          <p:cNvPr id="3" name="Content Placeholder 2">
            <a:extLst>
              <a:ext uri="{FF2B5EF4-FFF2-40B4-BE49-F238E27FC236}">
                <a16:creationId xmlns:a16="http://schemas.microsoft.com/office/drawing/2014/main" id="{FEE764B7-8200-41AE-A45C-2F9427864682}"/>
              </a:ext>
            </a:extLst>
          </p:cNvPr>
          <p:cNvSpPr>
            <a:spLocks noGrp="1"/>
          </p:cNvSpPr>
          <p:nvPr>
            <p:ph idx="1"/>
          </p:nvPr>
        </p:nvSpPr>
        <p:spPr>
          <a:xfrm>
            <a:off x="457200" y="1066800"/>
            <a:ext cx="8229600" cy="5516562"/>
          </a:xfrm>
          <a:ln>
            <a:solidFill>
              <a:srgbClr val="00B050"/>
            </a:solidFill>
          </a:ln>
        </p:spPr>
        <p:txBody>
          <a:bodyPr>
            <a:normAutofit fontScale="85000" lnSpcReduction="10000"/>
          </a:bodyPr>
          <a:lstStyle/>
          <a:p>
            <a:pPr algn="just"/>
            <a:r>
              <a:rPr lang="en-US" dirty="0"/>
              <a:t>Python is a multi-paradigm programming language. It supports different programming approaches.</a:t>
            </a:r>
          </a:p>
          <a:p>
            <a:r>
              <a:rPr lang="en-US" dirty="0"/>
              <a:t>One of the popular approaches to solve a programming problem is by creating objects. This is known as Object-Oriented Programming (OOP).</a:t>
            </a:r>
          </a:p>
          <a:p>
            <a:r>
              <a:rPr lang="en-US" dirty="0">
                <a:solidFill>
                  <a:srgbClr val="FF0000"/>
                </a:solidFill>
              </a:rPr>
              <a:t>An object has two characteristics:</a:t>
            </a:r>
          </a:p>
          <a:p>
            <a:pPr lvl="1"/>
            <a:r>
              <a:rPr lang="en-US" dirty="0"/>
              <a:t>attributes</a:t>
            </a:r>
          </a:p>
          <a:p>
            <a:pPr lvl="1"/>
            <a:r>
              <a:rPr lang="en-US" dirty="0"/>
              <a:t>behavior</a:t>
            </a:r>
          </a:p>
          <a:p>
            <a:r>
              <a:rPr lang="en-US" dirty="0">
                <a:solidFill>
                  <a:srgbClr val="FF0000"/>
                </a:solidFill>
              </a:rPr>
              <a:t>Let's take an example:</a:t>
            </a:r>
          </a:p>
          <a:p>
            <a:pPr lvl="1"/>
            <a:r>
              <a:rPr lang="en-US" dirty="0"/>
              <a:t>A parrot is can be an object, as it has the following properties:</a:t>
            </a:r>
          </a:p>
          <a:p>
            <a:pPr lvl="1"/>
            <a:r>
              <a:rPr lang="en-US" dirty="0"/>
              <a:t>name, age, color as attributes</a:t>
            </a:r>
          </a:p>
          <a:p>
            <a:pPr lvl="1"/>
            <a:r>
              <a:rPr lang="en-US" dirty="0"/>
              <a:t>singing, dancing as behavior</a:t>
            </a:r>
          </a:p>
          <a:p>
            <a:endParaRPr lang="en-IN" dirty="0"/>
          </a:p>
        </p:txBody>
      </p:sp>
    </p:spTree>
    <p:extLst>
      <p:ext uri="{BB962C8B-B14F-4D97-AF65-F5344CB8AC3E}">
        <p14:creationId xmlns:p14="http://schemas.microsoft.com/office/powerpoint/2010/main" val="422822391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2045-7E9D-411F-87BF-217499C148BE}"/>
              </a:ext>
            </a:extLst>
          </p:cNvPr>
          <p:cNvSpPr>
            <a:spLocks noGrp="1"/>
          </p:cNvSpPr>
          <p:nvPr>
            <p:ph type="title"/>
          </p:nvPr>
        </p:nvSpPr>
        <p:spPr>
          <a:xfrm>
            <a:off x="457200" y="160337"/>
            <a:ext cx="8229600" cy="754063"/>
          </a:xfrm>
        </p:spPr>
        <p:txBody>
          <a:bodyPr>
            <a:normAutofit fontScale="90000"/>
          </a:bodyPr>
          <a:lstStyle/>
          <a:p>
            <a:r>
              <a:rPr lang="en-IN" dirty="0">
                <a:solidFill>
                  <a:srgbClr val="0070C0"/>
                </a:solidFill>
              </a:rPr>
              <a:t>OOPS Concepts</a:t>
            </a:r>
          </a:p>
        </p:txBody>
      </p:sp>
      <p:sp>
        <p:nvSpPr>
          <p:cNvPr id="3" name="Content Placeholder 2">
            <a:extLst>
              <a:ext uri="{FF2B5EF4-FFF2-40B4-BE49-F238E27FC236}">
                <a16:creationId xmlns:a16="http://schemas.microsoft.com/office/drawing/2014/main" id="{C3E310C4-3171-4355-BBEF-AED5FAB44F46}"/>
              </a:ext>
            </a:extLst>
          </p:cNvPr>
          <p:cNvSpPr>
            <a:spLocks noGrp="1"/>
          </p:cNvSpPr>
          <p:nvPr>
            <p:ph idx="1"/>
          </p:nvPr>
        </p:nvSpPr>
        <p:spPr>
          <a:xfrm>
            <a:off x="457200" y="1066800"/>
            <a:ext cx="8229600" cy="5059363"/>
          </a:xfrm>
          <a:ln>
            <a:solidFill>
              <a:srgbClr val="00B050"/>
            </a:solidFill>
          </a:ln>
        </p:spPr>
        <p:txBody>
          <a:bodyPr/>
          <a:lstStyle/>
          <a:p>
            <a:r>
              <a:rPr lang="en-IN" dirty="0"/>
              <a:t>Class and Object</a:t>
            </a:r>
          </a:p>
          <a:p>
            <a:r>
              <a:rPr lang="en-IN" dirty="0"/>
              <a:t>Encapsulation</a:t>
            </a:r>
          </a:p>
          <a:p>
            <a:r>
              <a:rPr lang="en-IN" dirty="0"/>
              <a:t>Abstraction</a:t>
            </a:r>
          </a:p>
          <a:p>
            <a:r>
              <a:rPr lang="en-IN" dirty="0"/>
              <a:t>Inheritance</a:t>
            </a:r>
          </a:p>
          <a:p>
            <a:r>
              <a:rPr lang="en-IN" dirty="0"/>
              <a:t>Polymorphism</a:t>
            </a:r>
          </a:p>
          <a:p>
            <a:pPr marL="0" indent="0">
              <a:buNone/>
            </a:pPr>
            <a:endParaRPr lang="en-IN" dirty="0"/>
          </a:p>
        </p:txBody>
      </p:sp>
    </p:spTree>
    <p:extLst>
      <p:ext uri="{BB962C8B-B14F-4D97-AF65-F5344CB8AC3E}">
        <p14:creationId xmlns:p14="http://schemas.microsoft.com/office/powerpoint/2010/main" val="334380723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E431-1444-4F22-ACCD-232A01872BA3}"/>
              </a:ext>
            </a:extLst>
          </p:cNvPr>
          <p:cNvSpPr>
            <a:spLocks noGrp="1"/>
          </p:cNvSpPr>
          <p:nvPr>
            <p:ph type="title"/>
          </p:nvPr>
        </p:nvSpPr>
        <p:spPr>
          <a:xfrm>
            <a:off x="457200" y="274638"/>
            <a:ext cx="8229600" cy="715962"/>
          </a:xfrm>
        </p:spPr>
        <p:txBody>
          <a:bodyPr>
            <a:normAutofit fontScale="90000"/>
          </a:bodyPr>
          <a:lstStyle/>
          <a:p>
            <a:br>
              <a:rPr lang="en-IN" dirty="0"/>
            </a:br>
            <a:r>
              <a:rPr lang="en-IN" dirty="0"/>
              <a:t>Python Classes and Objects</a:t>
            </a:r>
            <a:br>
              <a:rPr lang="en-IN" dirty="0"/>
            </a:br>
            <a:endParaRPr lang="en-IN" dirty="0"/>
          </a:p>
        </p:txBody>
      </p:sp>
      <p:sp>
        <p:nvSpPr>
          <p:cNvPr id="3" name="Content Placeholder 2">
            <a:extLst>
              <a:ext uri="{FF2B5EF4-FFF2-40B4-BE49-F238E27FC236}">
                <a16:creationId xmlns:a16="http://schemas.microsoft.com/office/drawing/2014/main" id="{9B6034D2-9745-42BE-8270-CA2D1A780A81}"/>
              </a:ext>
            </a:extLst>
          </p:cNvPr>
          <p:cNvSpPr>
            <a:spLocks noGrp="1"/>
          </p:cNvSpPr>
          <p:nvPr>
            <p:ph idx="1"/>
          </p:nvPr>
        </p:nvSpPr>
        <p:spPr>
          <a:xfrm>
            <a:off x="457200" y="1295400"/>
            <a:ext cx="8229600" cy="4525963"/>
          </a:xfrm>
        </p:spPr>
        <p:txBody>
          <a:bodyPr/>
          <a:lstStyle/>
          <a:p>
            <a:r>
              <a:rPr lang="en-US" dirty="0"/>
              <a:t>Python Classes/Objects</a:t>
            </a:r>
          </a:p>
          <a:p>
            <a:r>
              <a:rPr lang="en-US" dirty="0"/>
              <a:t>Python is an object oriented programming language.</a:t>
            </a:r>
          </a:p>
          <a:p>
            <a:r>
              <a:rPr lang="en-US" dirty="0"/>
              <a:t>Almost everything in Python is an object, with its properties and methods.</a:t>
            </a:r>
          </a:p>
          <a:p>
            <a:r>
              <a:rPr lang="en-US" dirty="0"/>
              <a:t>A Class is like an object constructor, or a "blueprint" for creating objects.</a:t>
            </a:r>
          </a:p>
          <a:p>
            <a:endParaRPr lang="en-IN" dirty="0"/>
          </a:p>
        </p:txBody>
      </p:sp>
    </p:spTree>
    <p:extLst>
      <p:ext uri="{BB962C8B-B14F-4D97-AF65-F5344CB8AC3E}">
        <p14:creationId xmlns:p14="http://schemas.microsoft.com/office/powerpoint/2010/main" val="16698952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9BAF637-08EF-42D3-B8DB-A559D315A08A}"/>
              </a:ext>
            </a:extLst>
          </p:cNvPr>
          <p:cNvPicPr>
            <a:picLocks noGrp="1" noChangeAspect="1"/>
          </p:cNvPicPr>
          <p:nvPr>
            <p:ph idx="1"/>
          </p:nvPr>
        </p:nvPicPr>
        <p:blipFill>
          <a:blip r:embed="rId2"/>
          <a:stretch>
            <a:fillRect/>
          </a:stretch>
        </p:blipFill>
        <p:spPr>
          <a:xfrm>
            <a:off x="762000" y="533400"/>
            <a:ext cx="6324600" cy="2695575"/>
          </a:xfrm>
          <a:prstGeom prst="rect">
            <a:avLst/>
          </a:prstGeom>
        </p:spPr>
      </p:pic>
      <p:pic>
        <p:nvPicPr>
          <p:cNvPr id="5" name="Picture 4">
            <a:extLst>
              <a:ext uri="{FF2B5EF4-FFF2-40B4-BE49-F238E27FC236}">
                <a16:creationId xmlns:a16="http://schemas.microsoft.com/office/drawing/2014/main" id="{005C496B-AE1B-4717-BC2B-A9A00524E2C2}"/>
              </a:ext>
            </a:extLst>
          </p:cNvPr>
          <p:cNvPicPr>
            <a:picLocks noChangeAspect="1"/>
          </p:cNvPicPr>
          <p:nvPr/>
        </p:nvPicPr>
        <p:blipFill>
          <a:blip r:embed="rId3"/>
          <a:stretch>
            <a:fillRect/>
          </a:stretch>
        </p:blipFill>
        <p:spPr>
          <a:xfrm>
            <a:off x="762000" y="3629026"/>
            <a:ext cx="6324600" cy="2562225"/>
          </a:xfrm>
          <a:prstGeom prst="rect">
            <a:avLst/>
          </a:prstGeom>
        </p:spPr>
      </p:pic>
    </p:spTree>
    <p:extLst>
      <p:ext uri="{BB962C8B-B14F-4D97-AF65-F5344CB8AC3E}">
        <p14:creationId xmlns:p14="http://schemas.microsoft.com/office/powerpoint/2010/main" val="33887342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8DA92FF-FFF6-4BAC-AD39-6A1D633F2500}"/>
              </a:ext>
            </a:extLst>
          </p:cNvPr>
          <p:cNvPicPr>
            <a:picLocks noGrp="1" noChangeAspect="1"/>
          </p:cNvPicPr>
          <p:nvPr>
            <p:ph idx="1"/>
          </p:nvPr>
        </p:nvPicPr>
        <p:blipFill>
          <a:blip r:embed="rId2"/>
          <a:stretch>
            <a:fillRect/>
          </a:stretch>
        </p:blipFill>
        <p:spPr>
          <a:xfrm>
            <a:off x="637894" y="609601"/>
            <a:ext cx="8048906" cy="4419600"/>
          </a:xfrm>
          <a:prstGeom prst="rect">
            <a:avLst/>
          </a:prstGeom>
        </p:spPr>
      </p:pic>
      <p:sp>
        <p:nvSpPr>
          <p:cNvPr id="5" name="Rectangle 1">
            <a:extLst>
              <a:ext uri="{FF2B5EF4-FFF2-40B4-BE49-F238E27FC236}">
                <a16:creationId xmlns:a16="http://schemas.microsoft.com/office/drawing/2014/main" id="{784C3B45-27F0-4FD3-9BCA-094B12C3485D}"/>
              </a:ext>
            </a:extLst>
          </p:cNvPr>
          <p:cNvSpPr>
            <a:spLocks noChangeArrowheads="1"/>
          </p:cNvSpPr>
          <p:nvPr/>
        </p:nvSpPr>
        <p:spPr bwMode="auto">
          <a:xfrm>
            <a:off x="457200" y="5809481"/>
            <a:ext cx="8382000" cy="26161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Verdana" panose="020B0604030504040204" pitchFamily="34" charset="0"/>
              </a:rPr>
              <a:t>Note:</a:t>
            </a:r>
            <a:r>
              <a:rPr kumimoji="0" lang="en-US" altLang="en-US" sz="1100" b="0" i="0" u="none" strike="noStrike" cap="none" normalizeH="0" baseline="0" dirty="0">
                <a:ln>
                  <a:noFill/>
                </a:ln>
                <a:solidFill>
                  <a:srgbClr val="000000"/>
                </a:solidFill>
                <a:effectLst/>
                <a:latin typeface="Verdana" panose="020B0604030504040204" pitchFamily="34" charset="0"/>
              </a:rPr>
              <a:t> The </a:t>
            </a:r>
            <a:r>
              <a:rPr kumimoji="0" lang="en-US" altLang="en-US" sz="1100" b="0" i="0" u="none" strike="noStrike" cap="none" normalizeH="0" baseline="0" dirty="0">
                <a:ln>
                  <a:noFill/>
                </a:ln>
                <a:solidFill>
                  <a:srgbClr val="DC143C"/>
                </a:solidFill>
                <a:effectLst/>
                <a:latin typeface="Consolas" panose="020B0609020204030204" pitchFamily="49" charset="0"/>
              </a:rPr>
              <a:t>__</a:t>
            </a:r>
            <a:r>
              <a:rPr kumimoji="0" lang="en-US" altLang="en-US" sz="1100" b="0" i="0" u="none" strike="noStrike" cap="none" normalizeH="0" baseline="0" dirty="0" err="1">
                <a:ln>
                  <a:noFill/>
                </a:ln>
                <a:solidFill>
                  <a:srgbClr val="DC143C"/>
                </a:solidFill>
                <a:effectLst/>
                <a:latin typeface="Consolas" panose="020B0609020204030204" pitchFamily="49" charset="0"/>
              </a:rPr>
              <a:t>init</a:t>
            </a:r>
            <a:r>
              <a:rPr kumimoji="0" lang="en-US" altLang="en-US" sz="1100" b="0" i="0" u="none" strike="noStrike" cap="none" normalizeH="0" baseline="0" dirty="0">
                <a:ln>
                  <a:noFill/>
                </a:ln>
                <a:solidFill>
                  <a:srgbClr val="DC143C"/>
                </a:solidFill>
                <a:effectLst/>
                <a:latin typeface="Consolas" panose="020B0609020204030204" pitchFamily="49" charset="0"/>
              </a:rPr>
              <a:t>__()</a:t>
            </a:r>
            <a:r>
              <a:rPr kumimoji="0" lang="en-US" altLang="en-US" sz="1100" b="0" i="0" u="none" strike="noStrike" cap="none" normalizeH="0" baseline="0" dirty="0">
                <a:ln>
                  <a:noFill/>
                </a:ln>
                <a:solidFill>
                  <a:srgbClr val="000000"/>
                </a:solidFill>
                <a:effectLst/>
                <a:latin typeface="Verdana" panose="020B0604030504040204" pitchFamily="34" charset="0"/>
              </a:rPr>
              <a:t> function is called automatically every time the class is being used to create a new object.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631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br>
              <a:rPr lang="en-US" dirty="0"/>
            </a:br>
            <a:r>
              <a:rPr lang="en-US" dirty="0"/>
              <a:t>Python Syntax Rules</a:t>
            </a:r>
            <a:br>
              <a:rPr lang="en-US" dirty="0"/>
            </a:br>
            <a:endParaRPr lang="en-US" dirty="0"/>
          </a:p>
        </p:txBody>
      </p:sp>
      <p:sp>
        <p:nvSpPr>
          <p:cNvPr id="3" name="Content Placeholder 2"/>
          <p:cNvSpPr>
            <a:spLocks noGrp="1"/>
          </p:cNvSpPr>
          <p:nvPr>
            <p:ph idx="1"/>
          </p:nvPr>
        </p:nvSpPr>
        <p:spPr>
          <a:xfrm>
            <a:off x="152400" y="1143000"/>
            <a:ext cx="8610600" cy="5029200"/>
          </a:xfrm>
        </p:spPr>
        <p:txBody>
          <a:bodyPr>
            <a:normAutofit fontScale="92500"/>
          </a:bodyPr>
          <a:lstStyle/>
          <a:p>
            <a:pPr algn="just">
              <a:buNone/>
            </a:pPr>
            <a:r>
              <a:rPr lang="en-US" b="1" dirty="0"/>
              <a:t>    -Python is case sensitive</a:t>
            </a:r>
            <a:r>
              <a:rPr lang="en-US" dirty="0"/>
              <a:t>. Hence a variable with</a:t>
            </a:r>
          </a:p>
          <a:p>
            <a:pPr algn="just">
              <a:buNone/>
            </a:pPr>
            <a:r>
              <a:rPr lang="en-US" dirty="0"/>
              <a:t>     name “python” is not same as </a:t>
            </a:r>
            <a:r>
              <a:rPr lang="en-US" dirty="0" err="1"/>
              <a:t>pYThon</a:t>
            </a:r>
            <a:r>
              <a:rPr lang="en-US" dirty="0"/>
              <a:t>.</a:t>
            </a:r>
          </a:p>
          <a:p>
            <a:pPr algn="just">
              <a:buNone/>
            </a:pPr>
            <a:r>
              <a:rPr lang="en-US" dirty="0"/>
              <a:t>    -For path specification, python uses </a:t>
            </a:r>
            <a:r>
              <a:rPr lang="en-US" b="1" dirty="0"/>
              <a:t>forward slashes</a:t>
            </a:r>
            <a:r>
              <a:rPr lang="en-US" dirty="0"/>
              <a:t>.  Hence if you are working with a file, the default path for the file in case of Windows OS will have backward slashes, which you will have to convert to forward slashes to make them work in your python script</a:t>
            </a:r>
          </a:p>
          <a:p>
            <a:pPr algn="just">
              <a:buNone/>
            </a:pPr>
            <a:r>
              <a:rPr lang="en-US" dirty="0"/>
              <a:t>   -</a:t>
            </a:r>
            <a:r>
              <a:rPr lang="en-US" dirty="0" err="1"/>
              <a:t>Eg</a:t>
            </a:r>
            <a:r>
              <a:rPr lang="en-US" dirty="0"/>
              <a:t>: For window's path C:\folderA\folderB relative python program path should be C:/folderA/folderB</a:t>
            </a:r>
          </a:p>
          <a:p>
            <a:pPr algn="just"/>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EB34CE6-002E-4376-A1E1-3FD37B42789A}"/>
              </a:ext>
            </a:extLst>
          </p:cNvPr>
          <p:cNvPicPr>
            <a:picLocks noGrp="1" noChangeAspect="1"/>
          </p:cNvPicPr>
          <p:nvPr>
            <p:ph idx="1"/>
          </p:nvPr>
        </p:nvPicPr>
        <p:blipFill>
          <a:blip r:embed="rId2"/>
          <a:stretch>
            <a:fillRect/>
          </a:stretch>
        </p:blipFill>
        <p:spPr>
          <a:xfrm>
            <a:off x="457200" y="685800"/>
            <a:ext cx="8005297" cy="5105400"/>
          </a:xfrm>
          <a:prstGeom prst="rect">
            <a:avLst/>
          </a:prstGeom>
        </p:spPr>
      </p:pic>
    </p:spTree>
    <p:extLst>
      <p:ext uri="{BB962C8B-B14F-4D97-AF65-F5344CB8AC3E}">
        <p14:creationId xmlns:p14="http://schemas.microsoft.com/office/powerpoint/2010/main" val="20185112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7BD1A4-9EA8-46AF-A865-741F7B0B34F2}"/>
              </a:ext>
            </a:extLst>
          </p:cNvPr>
          <p:cNvPicPr>
            <a:picLocks noGrp="1" noChangeAspect="1"/>
          </p:cNvPicPr>
          <p:nvPr>
            <p:ph idx="1"/>
          </p:nvPr>
        </p:nvPicPr>
        <p:blipFill>
          <a:blip r:embed="rId2"/>
          <a:stretch>
            <a:fillRect/>
          </a:stretch>
        </p:blipFill>
        <p:spPr>
          <a:xfrm>
            <a:off x="726666" y="1066800"/>
            <a:ext cx="7690668" cy="5059363"/>
          </a:xfrm>
          <a:prstGeom prst="rect">
            <a:avLst/>
          </a:prstGeom>
        </p:spPr>
      </p:pic>
    </p:spTree>
    <p:extLst>
      <p:ext uri="{BB962C8B-B14F-4D97-AF65-F5344CB8AC3E}">
        <p14:creationId xmlns:p14="http://schemas.microsoft.com/office/powerpoint/2010/main" val="61121704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A393223-215E-4672-86D8-A5B98AAD5A9F}"/>
              </a:ext>
            </a:extLst>
          </p:cNvPr>
          <p:cNvPicPr>
            <a:picLocks noGrp="1" noChangeAspect="1"/>
          </p:cNvPicPr>
          <p:nvPr>
            <p:ph idx="1"/>
          </p:nvPr>
        </p:nvPicPr>
        <p:blipFill>
          <a:blip r:embed="rId2"/>
          <a:stretch>
            <a:fillRect/>
          </a:stretch>
        </p:blipFill>
        <p:spPr>
          <a:xfrm>
            <a:off x="609600" y="304800"/>
            <a:ext cx="8143875" cy="3276600"/>
          </a:xfrm>
          <a:prstGeom prst="rect">
            <a:avLst/>
          </a:prstGeom>
        </p:spPr>
      </p:pic>
      <p:pic>
        <p:nvPicPr>
          <p:cNvPr id="5" name="Picture 4">
            <a:extLst>
              <a:ext uri="{FF2B5EF4-FFF2-40B4-BE49-F238E27FC236}">
                <a16:creationId xmlns:a16="http://schemas.microsoft.com/office/drawing/2014/main" id="{2A851ECA-0586-466B-81E7-895BAC4F26C2}"/>
              </a:ext>
            </a:extLst>
          </p:cNvPr>
          <p:cNvPicPr>
            <a:picLocks noChangeAspect="1"/>
          </p:cNvPicPr>
          <p:nvPr/>
        </p:nvPicPr>
        <p:blipFill>
          <a:blip r:embed="rId3"/>
          <a:stretch>
            <a:fillRect/>
          </a:stretch>
        </p:blipFill>
        <p:spPr>
          <a:xfrm>
            <a:off x="685800" y="3733800"/>
            <a:ext cx="7848600" cy="2619375"/>
          </a:xfrm>
          <a:prstGeom prst="rect">
            <a:avLst/>
          </a:prstGeom>
        </p:spPr>
      </p:pic>
    </p:spTree>
    <p:extLst>
      <p:ext uri="{BB962C8B-B14F-4D97-AF65-F5344CB8AC3E}">
        <p14:creationId xmlns:p14="http://schemas.microsoft.com/office/powerpoint/2010/main" val="33124735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99C97D-C627-499F-A705-F87D096E1CF6}"/>
              </a:ext>
            </a:extLst>
          </p:cNvPr>
          <p:cNvPicPr>
            <a:picLocks noGrp="1" noChangeAspect="1"/>
          </p:cNvPicPr>
          <p:nvPr>
            <p:ph idx="1"/>
          </p:nvPr>
        </p:nvPicPr>
        <p:blipFill>
          <a:blip r:embed="rId2"/>
          <a:stretch>
            <a:fillRect/>
          </a:stretch>
        </p:blipFill>
        <p:spPr>
          <a:xfrm>
            <a:off x="762000" y="923925"/>
            <a:ext cx="7086600" cy="2505075"/>
          </a:xfrm>
          <a:prstGeom prst="rect">
            <a:avLst/>
          </a:prstGeom>
        </p:spPr>
      </p:pic>
      <p:pic>
        <p:nvPicPr>
          <p:cNvPr id="5" name="Picture 4">
            <a:extLst>
              <a:ext uri="{FF2B5EF4-FFF2-40B4-BE49-F238E27FC236}">
                <a16:creationId xmlns:a16="http://schemas.microsoft.com/office/drawing/2014/main" id="{FE2BEDB4-96B5-4BF7-8B50-D69DAEA9A0E7}"/>
              </a:ext>
            </a:extLst>
          </p:cNvPr>
          <p:cNvPicPr>
            <a:picLocks noChangeAspect="1"/>
          </p:cNvPicPr>
          <p:nvPr/>
        </p:nvPicPr>
        <p:blipFill>
          <a:blip r:embed="rId3"/>
          <a:stretch>
            <a:fillRect/>
          </a:stretch>
        </p:blipFill>
        <p:spPr>
          <a:xfrm>
            <a:off x="552450" y="3886200"/>
            <a:ext cx="7829550" cy="2505075"/>
          </a:xfrm>
          <a:prstGeom prst="rect">
            <a:avLst/>
          </a:prstGeom>
        </p:spPr>
      </p:pic>
    </p:spTree>
    <p:extLst>
      <p:ext uri="{BB962C8B-B14F-4D97-AF65-F5344CB8AC3E}">
        <p14:creationId xmlns:p14="http://schemas.microsoft.com/office/powerpoint/2010/main" val="98932796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E95B-1C21-401B-8444-1E9FF155338E}"/>
              </a:ext>
            </a:extLst>
          </p:cNvPr>
          <p:cNvSpPr>
            <a:spLocks noGrp="1"/>
          </p:cNvSpPr>
          <p:nvPr>
            <p:ph type="title"/>
          </p:nvPr>
        </p:nvSpPr>
        <p:spPr>
          <a:xfrm>
            <a:off x="457200" y="274638"/>
            <a:ext cx="8229600" cy="944562"/>
          </a:xfrm>
        </p:spPr>
        <p:txBody>
          <a:bodyPr>
            <a:normAutofit fontScale="90000"/>
          </a:bodyPr>
          <a:lstStyle/>
          <a:p>
            <a:r>
              <a:rPr lang="en-US" b="1" dirty="0">
                <a:solidFill>
                  <a:srgbClr val="0070C0"/>
                </a:solidFill>
              </a:rPr>
              <a:t>Class</a:t>
            </a:r>
            <a:br>
              <a:rPr lang="en-US" b="1" dirty="0"/>
            </a:br>
            <a:endParaRPr lang="en-IN" dirty="0"/>
          </a:p>
        </p:txBody>
      </p:sp>
      <p:sp>
        <p:nvSpPr>
          <p:cNvPr id="3" name="Content Placeholder 2">
            <a:extLst>
              <a:ext uri="{FF2B5EF4-FFF2-40B4-BE49-F238E27FC236}">
                <a16:creationId xmlns:a16="http://schemas.microsoft.com/office/drawing/2014/main" id="{910EDB9E-6242-4270-AB1C-29AF2AEC287B}"/>
              </a:ext>
            </a:extLst>
          </p:cNvPr>
          <p:cNvSpPr>
            <a:spLocks noGrp="1"/>
          </p:cNvSpPr>
          <p:nvPr>
            <p:ph idx="1"/>
          </p:nvPr>
        </p:nvSpPr>
        <p:spPr>
          <a:xfrm>
            <a:off x="228600" y="914400"/>
            <a:ext cx="8458200" cy="5486400"/>
          </a:xfrm>
          <a:ln>
            <a:solidFill>
              <a:srgbClr val="00B050"/>
            </a:solidFill>
          </a:ln>
        </p:spPr>
        <p:txBody>
          <a:bodyPr>
            <a:normAutofit fontScale="92500" lnSpcReduction="10000"/>
          </a:bodyPr>
          <a:lstStyle/>
          <a:p>
            <a:r>
              <a:rPr lang="en-US" dirty="0"/>
              <a:t>A class is a blueprint for the object.</a:t>
            </a:r>
          </a:p>
          <a:p>
            <a:pPr algn="just"/>
            <a:r>
              <a:rPr lang="en-US" dirty="0"/>
              <a:t>We can think of class as a sketch of a parrot with labels.</a:t>
            </a:r>
          </a:p>
          <a:p>
            <a:r>
              <a:rPr lang="en-US" dirty="0"/>
              <a:t> It contains all the details about the name, colors, size etc. Based on these descriptions, we can study about the parrot. </a:t>
            </a:r>
          </a:p>
          <a:p>
            <a:r>
              <a:rPr lang="en-US" dirty="0"/>
              <a:t>Here, a parrot is an object.</a:t>
            </a:r>
          </a:p>
          <a:p>
            <a:pPr marL="0" indent="0">
              <a:buNone/>
            </a:pPr>
            <a:r>
              <a:rPr lang="en-US" dirty="0"/>
              <a:t>The example for class of parrot can be :</a:t>
            </a:r>
          </a:p>
          <a:p>
            <a:pPr marL="0" indent="0">
              <a:buNone/>
            </a:pPr>
            <a:r>
              <a:rPr lang="en-IN" dirty="0">
                <a:solidFill>
                  <a:srgbClr val="FF0000"/>
                </a:solidFill>
              </a:rPr>
              <a:t>Class Parrot:</a:t>
            </a:r>
          </a:p>
          <a:p>
            <a:pPr marL="0" indent="0">
              <a:buNone/>
            </a:pPr>
            <a:r>
              <a:rPr lang="en-IN" dirty="0">
                <a:solidFill>
                  <a:srgbClr val="FF0000"/>
                </a:solidFill>
              </a:rPr>
              <a:t>	Data member</a:t>
            </a:r>
          </a:p>
          <a:p>
            <a:pPr marL="0" indent="0">
              <a:buNone/>
            </a:pPr>
            <a:r>
              <a:rPr lang="en-IN" dirty="0">
                <a:solidFill>
                  <a:srgbClr val="FF0000"/>
                </a:solidFill>
              </a:rPr>
              <a:t>	Method</a:t>
            </a:r>
          </a:p>
        </p:txBody>
      </p:sp>
    </p:spTree>
    <p:extLst>
      <p:ext uri="{BB962C8B-B14F-4D97-AF65-F5344CB8AC3E}">
        <p14:creationId xmlns:p14="http://schemas.microsoft.com/office/powerpoint/2010/main" val="382858957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0CD2-C2E5-4826-BC61-8308B58787AA}"/>
              </a:ext>
            </a:extLst>
          </p:cNvPr>
          <p:cNvSpPr>
            <a:spLocks noGrp="1"/>
          </p:cNvSpPr>
          <p:nvPr>
            <p:ph type="title"/>
          </p:nvPr>
        </p:nvSpPr>
        <p:spPr>
          <a:xfrm>
            <a:off x="457200" y="274638"/>
            <a:ext cx="8229600" cy="715962"/>
          </a:xfrm>
        </p:spPr>
        <p:txBody>
          <a:bodyPr>
            <a:normAutofit fontScale="90000"/>
          </a:bodyPr>
          <a:lstStyle/>
          <a:p>
            <a:r>
              <a:rPr lang="en-IN" dirty="0">
                <a:solidFill>
                  <a:srgbClr val="0070C0"/>
                </a:solidFill>
              </a:rPr>
              <a:t>Object</a:t>
            </a:r>
          </a:p>
        </p:txBody>
      </p:sp>
      <p:sp>
        <p:nvSpPr>
          <p:cNvPr id="3" name="Content Placeholder 2">
            <a:extLst>
              <a:ext uri="{FF2B5EF4-FFF2-40B4-BE49-F238E27FC236}">
                <a16:creationId xmlns:a16="http://schemas.microsoft.com/office/drawing/2014/main" id="{8582B503-7BA6-4F05-9181-FE9D2EF1E88D}"/>
              </a:ext>
            </a:extLst>
          </p:cNvPr>
          <p:cNvSpPr>
            <a:spLocks noGrp="1"/>
          </p:cNvSpPr>
          <p:nvPr>
            <p:ph idx="1"/>
          </p:nvPr>
        </p:nvSpPr>
        <p:spPr>
          <a:xfrm>
            <a:off x="457200" y="1066800"/>
            <a:ext cx="8229600" cy="5059363"/>
          </a:xfrm>
          <a:ln>
            <a:solidFill>
              <a:srgbClr val="00B050"/>
            </a:solidFill>
          </a:ln>
        </p:spPr>
        <p:txBody>
          <a:bodyPr/>
          <a:lstStyle/>
          <a:p>
            <a:pPr algn="just"/>
            <a:r>
              <a:rPr lang="en-US" dirty="0"/>
              <a:t>An object (instance) is an instantiation of a class. When class is defined, only the description for the object is defined. </a:t>
            </a:r>
          </a:p>
          <a:p>
            <a:pPr algn="just"/>
            <a:r>
              <a:rPr lang="en-US" dirty="0"/>
              <a:t>Therefore, no memory or storage is allocated.</a:t>
            </a:r>
          </a:p>
          <a:p>
            <a:pPr algn="just"/>
            <a:r>
              <a:rPr lang="en-US" dirty="0"/>
              <a:t>The example for object of parrot class can be:</a:t>
            </a:r>
          </a:p>
          <a:p>
            <a:pPr marL="0" indent="0" algn="just">
              <a:buNone/>
            </a:pPr>
            <a:r>
              <a:rPr lang="en-IN" dirty="0" err="1">
                <a:solidFill>
                  <a:srgbClr val="FF0000"/>
                </a:solidFill>
              </a:rPr>
              <a:t>Obj</a:t>
            </a:r>
            <a:r>
              <a:rPr lang="en-IN" dirty="0">
                <a:solidFill>
                  <a:srgbClr val="FF0000"/>
                </a:solidFill>
              </a:rPr>
              <a:t>=Parrot()</a:t>
            </a:r>
          </a:p>
          <a:p>
            <a:pPr marL="0" indent="0" algn="just">
              <a:buNone/>
            </a:pPr>
            <a:r>
              <a:rPr lang="en-IN" dirty="0"/>
              <a:t>Here: </a:t>
            </a:r>
            <a:r>
              <a:rPr lang="en-IN" dirty="0" err="1"/>
              <a:t>obj</a:t>
            </a:r>
            <a:r>
              <a:rPr lang="en-IN" dirty="0"/>
              <a:t>-&gt; object</a:t>
            </a:r>
          </a:p>
          <a:p>
            <a:pPr marL="0" indent="0" algn="just">
              <a:buNone/>
            </a:pPr>
            <a:r>
              <a:rPr lang="en-IN" dirty="0"/>
              <a:t>          Parrot()-&gt; class</a:t>
            </a:r>
          </a:p>
        </p:txBody>
      </p:sp>
    </p:spTree>
    <p:extLst>
      <p:ext uri="{BB962C8B-B14F-4D97-AF65-F5344CB8AC3E}">
        <p14:creationId xmlns:p14="http://schemas.microsoft.com/office/powerpoint/2010/main" val="2339356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8939-B1ED-4B96-91A3-5A5C9256F6E4}"/>
              </a:ext>
            </a:extLst>
          </p:cNvPr>
          <p:cNvSpPr>
            <a:spLocks noGrp="1"/>
          </p:cNvSpPr>
          <p:nvPr>
            <p:ph type="title"/>
          </p:nvPr>
        </p:nvSpPr>
        <p:spPr>
          <a:xfrm>
            <a:off x="457200" y="274638"/>
            <a:ext cx="8229600" cy="1173162"/>
          </a:xfrm>
        </p:spPr>
        <p:txBody>
          <a:bodyPr>
            <a:normAutofit fontScale="90000"/>
          </a:bodyPr>
          <a:lstStyle/>
          <a:p>
            <a:br>
              <a:rPr lang="en-US" b="1" dirty="0"/>
            </a:br>
            <a:r>
              <a:rPr lang="en-US" b="1" dirty="0">
                <a:solidFill>
                  <a:srgbClr val="0070C0"/>
                </a:solidFill>
              </a:rPr>
              <a:t>Creating Class and Object in Python</a:t>
            </a:r>
            <a:br>
              <a:rPr lang="en-US" b="1" dirty="0"/>
            </a:br>
            <a:endParaRPr lang="en-IN" dirty="0"/>
          </a:p>
        </p:txBody>
      </p:sp>
      <p:pic>
        <p:nvPicPr>
          <p:cNvPr id="8" name="Content Placeholder 7">
            <a:extLst>
              <a:ext uri="{FF2B5EF4-FFF2-40B4-BE49-F238E27FC236}">
                <a16:creationId xmlns:a16="http://schemas.microsoft.com/office/drawing/2014/main" id="{D5F51F3B-C430-4BA9-A939-9E2EC1E2DB47}"/>
              </a:ext>
            </a:extLst>
          </p:cNvPr>
          <p:cNvPicPr>
            <a:picLocks noGrp="1" noChangeAspect="1"/>
          </p:cNvPicPr>
          <p:nvPr>
            <p:ph idx="1"/>
          </p:nvPr>
        </p:nvPicPr>
        <p:blipFill>
          <a:blip r:embed="rId2"/>
          <a:stretch>
            <a:fillRect/>
          </a:stretch>
        </p:blipFill>
        <p:spPr>
          <a:xfrm>
            <a:off x="609600" y="1295400"/>
            <a:ext cx="4495800" cy="4525963"/>
          </a:xfrm>
          <a:prstGeom prst="rect">
            <a:avLst/>
          </a:prstGeom>
          <a:ln>
            <a:solidFill>
              <a:srgbClr val="00B050"/>
            </a:solidFill>
          </a:ln>
        </p:spPr>
      </p:pic>
      <p:pic>
        <p:nvPicPr>
          <p:cNvPr id="9" name="Picture 8">
            <a:extLst>
              <a:ext uri="{FF2B5EF4-FFF2-40B4-BE49-F238E27FC236}">
                <a16:creationId xmlns:a16="http://schemas.microsoft.com/office/drawing/2014/main" id="{C16C4CF5-65DC-465C-B987-2454CD3BC6E1}"/>
              </a:ext>
            </a:extLst>
          </p:cNvPr>
          <p:cNvPicPr>
            <a:picLocks noChangeAspect="1"/>
          </p:cNvPicPr>
          <p:nvPr/>
        </p:nvPicPr>
        <p:blipFill>
          <a:blip r:embed="rId3"/>
          <a:stretch>
            <a:fillRect/>
          </a:stretch>
        </p:blipFill>
        <p:spPr>
          <a:xfrm>
            <a:off x="5867400" y="1828800"/>
            <a:ext cx="2590800" cy="990600"/>
          </a:xfrm>
          <a:prstGeom prst="rect">
            <a:avLst/>
          </a:prstGeom>
          <a:ln>
            <a:solidFill>
              <a:srgbClr val="FF0000"/>
            </a:solidFill>
          </a:ln>
        </p:spPr>
      </p:pic>
    </p:spTree>
    <p:extLst>
      <p:ext uri="{BB962C8B-B14F-4D97-AF65-F5344CB8AC3E}">
        <p14:creationId xmlns:p14="http://schemas.microsoft.com/office/powerpoint/2010/main" val="227681802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46AA-1F3C-4CE7-8819-201B8964C0E1}"/>
              </a:ext>
            </a:extLst>
          </p:cNvPr>
          <p:cNvSpPr>
            <a:spLocks noGrp="1"/>
          </p:cNvSpPr>
          <p:nvPr>
            <p:ph type="title"/>
          </p:nvPr>
        </p:nvSpPr>
        <p:spPr>
          <a:xfrm>
            <a:off x="457200" y="0"/>
            <a:ext cx="8229600" cy="533400"/>
          </a:xfrm>
        </p:spPr>
        <p:txBody>
          <a:bodyPr>
            <a:noAutofit/>
          </a:bodyPr>
          <a:lstStyle/>
          <a:p>
            <a:br>
              <a:rPr lang="en-IN" sz="2800" dirty="0"/>
            </a:br>
            <a:br>
              <a:rPr lang="en-IN" sz="2800" dirty="0"/>
            </a:br>
            <a:r>
              <a:rPr lang="en-IN" sz="2800" dirty="0">
                <a:solidFill>
                  <a:srgbClr val="0070C0"/>
                </a:solidFill>
              </a:rPr>
              <a:t>A program to understand class variables </a:t>
            </a:r>
            <a:br>
              <a:rPr lang="en-IN" sz="2800" dirty="0"/>
            </a:br>
            <a:r>
              <a:rPr lang="en-IN" sz="2800" dirty="0">
                <a:solidFill>
                  <a:srgbClr val="0070C0"/>
                </a:solidFill>
              </a:rPr>
              <a:t>s</a:t>
            </a:r>
            <a:br>
              <a:rPr lang="en-IN" sz="2800" dirty="0"/>
            </a:br>
            <a:endParaRPr lang="en-IN" sz="2800" dirty="0">
              <a:solidFill>
                <a:srgbClr val="0070C0"/>
              </a:solidFill>
            </a:endParaRPr>
          </a:p>
        </p:txBody>
      </p:sp>
      <p:pic>
        <p:nvPicPr>
          <p:cNvPr id="4" name="Content Placeholder 3">
            <a:extLst>
              <a:ext uri="{FF2B5EF4-FFF2-40B4-BE49-F238E27FC236}">
                <a16:creationId xmlns:a16="http://schemas.microsoft.com/office/drawing/2014/main" id="{FB1514E0-B4A5-46C3-9FC4-E28611DCA5B6}"/>
              </a:ext>
            </a:extLst>
          </p:cNvPr>
          <p:cNvPicPr>
            <a:picLocks noGrp="1" noChangeAspect="1"/>
          </p:cNvPicPr>
          <p:nvPr>
            <p:ph idx="1"/>
          </p:nvPr>
        </p:nvPicPr>
        <p:blipFill>
          <a:blip r:embed="rId2"/>
          <a:stretch>
            <a:fillRect/>
          </a:stretch>
        </p:blipFill>
        <p:spPr>
          <a:xfrm>
            <a:off x="228600" y="685801"/>
            <a:ext cx="5867400" cy="4800599"/>
          </a:xfrm>
          <a:prstGeom prst="rect">
            <a:avLst/>
          </a:prstGeom>
          <a:ln>
            <a:solidFill>
              <a:srgbClr val="00B050"/>
            </a:solidFill>
          </a:ln>
        </p:spPr>
      </p:pic>
      <p:pic>
        <p:nvPicPr>
          <p:cNvPr id="5" name="Picture 4">
            <a:extLst>
              <a:ext uri="{FF2B5EF4-FFF2-40B4-BE49-F238E27FC236}">
                <a16:creationId xmlns:a16="http://schemas.microsoft.com/office/drawing/2014/main" id="{3DCCCE0C-6AE2-417C-AD45-B4DE9EBA30B1}"/>
              </a:ext>
            </a:extLst>
          </p:cNvPr>
          <p:cNvPicPr>
            <a:picLocks noChangeAspect="1"/>
          </p:cNvPicPr>
          <p:nvPr/>
        </p:nvPicPr>
        <p:blipFill>
          <a:blip r:embed="rId3"/>
          <a:stretch>
            <a:fillRect/>
          </a:stretch>
        </p:blipFill>
        <p:spPr>
          <a:xfrm>
            <a:off x="6172200" y="1153160"/>
            <a:ext cx="2849880" cy="1742439"/>
          </a:xfrm>
          <a:prstGeom prst="rect">
            <a:avLst/>
          </a:prstGeom>
          <a:ln>
            <a:solidFill>
              <a:srgbClr val="FF0000"/>
            </a:solidFill>
          </a:ln>
        </p:spPr>
      </p:pic>
    </p:spTree>
    <p:extLst>
      <p:ext uri="{BB962C8B-B14F-4D97-AF65-F5344CB8AC3E}">
        <p14:creationId xmlns:p14="http://schemas.microsoft.com/office/powerpoint/2010/main" val="4184610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1D59-604B-4ACB-8518-351387950F97}"/>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Constructors</a:t>
            </a:r>
          </a:p>
        </p:txBody>
      </p:sp>
      <p:sp>
        <p:nvSpPr>
          <p:cNvPr id="3" name="Content Placeholder 2">
            <a:extLst>
              <a:ext uri="{FF2B5EF4-FFF2-40B4-BE49-F238E27FC236}">
                <a16:creationId xmlns:a16="http://schemas.microsoft.com/office/drawing/2014/main" id="{9A6E292C-8B96-4F7D-A108-162BFBC0D3B5}"/>
              </a:ext>
            </a:extLst>
          </p:cNvPr>
          <p:cNvSpPr>
            <a:spLocks noGrp="1"/>
          </p:cNvSpPr>
          <p:nvPr>
            <p:ph idx="1"/>
          </p:nvPr>
        </p:nvSpPr>
        <p:spPr>
          <a:xfrm>
            <a:off x="457200" y="838200"/>
            <a:ext cx="8229600" cy="6019800"/>
          </a:xfrm>
          <a:ln>
            <a:solidFill>
              <a:srgbClr val="00B050"/>
            </a:solidFill>
          </a:ln>
        </p:spPr>
        <p:txBody>
          <a:bodyPr/>
          <a:lstStyle/>
          <a:p>
            <a:pPr algn="just"/>
            <a:r>
              <a:rPr lang="en-US" dirty="0"/>
              <a:t>Constructors are generally used for instantiating an object.</a:t>
            </a:r>
          </a:p>
          <a:p>
            <a:pPr algn="just"/>
            <a:r>
              <a:rPr lang="en-US" dirty="0"/>
              <a:t>The task of constructors is to initialize(assign values) to the data members of the class when an object of class is created.</a:t>
            </a:r>
          </a:p>
          <a:p>
            <a:pPr algn="just"/>
            <a:r>
              <a:rPr lang="en-US" dirty="0"/>
              <a:t>In Python the __</a:t>
            </a:r>
            <a:r>
              <a:rPr lang="en-US" dirty="0" err="1"/>
              <a:t>init</a:t>
            </a:r>
            <a:r>
              <a:rPr lang="en-US" dirty="0"/>
              <a:t>__() method is called the constructor and is always called when an object is created.</a:t>
            </a:r>
            <a:endParaRPr lang="en-IN" dirty="0"/>
          </a:p>
        </p:txBody>
      </p:sp>
      <p:sp>
        <p:nvSpPr>
          <p:cNvPr id="4" name="Content Placeholder 2">
            <a:extLst>
              <a:ext uri="{FF2B5EF4-FFF2-40B4-BE49-F238E27FC236}">
                <a16:creationId xmlns:a16="http://schemas.microsoft.com/office/drawing/2014/main" id="{D5C8CBD7-9114-40D8-B64A-40F853DA3C54}"/>
              </a:ext>
            </a:extLst>
          </p:cNvPr>
          <p:cNvSpPr txBox="1">
            <a:spLocks/>
          </p:cNvSpPr>
          <p:nvPr/>
        </p:nvSpPr>
        <p:spPr>
          <a:xfrm>
            <a:off x="457200" y="914400"/>
            <a:ext cx="8229600" cy="5287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N" dirty="0"/>
          </a:p>
        </p:txBody>
      </p:sp>
      <p:pic>
        <p:nvPicPr>
          <p:cNvPr id="5" name="Picture 4">
            <a:extLst>
              <a:ext uri="{FF2B5EF4-FFF2-40B4-BE49-F238E27FC236}">
                <a16:creationId xmlns:a16="http://schemas.microsoft.com/office/drawing/2014/main" id="{6BCD8849-63CF-46A9-B88F-DF638FC9A748}"/>
              </a:ext>
            </a:extLst>
          </p:cNvPr>
          <p:cNvPicPr>
            <a:picLocks noChangeAspect="1"/>
          </p:cNvPicPr>
          <p:nvPr/>
        </p:nvPicPr>
        <p:blipFill>
          <a:blip r:embed="rId2"/>
          <a:stretch>
            <a:fillRect/>
          </a:stretch>
        </p:blipFill>
        <p:spPr>
          <a:xfrm>
            <a:off x="1219200" y="5074920"/>
            <a:ext cx="5476875" cy="1419225"/>
          </a:xfrm>
          <a:prstGeom prst="rect">
            <a:avLst/>
          </a:prstGeom>
          <a:ln>
            <a:solidFill>
              <a:srgbClr val="FF0000"/>
            </a:solidFill>
          </a:ln>
        </p:spPr>
      </p:pic>
    </p:spTree>
    <p:extLst>
      <p:ext uri="{BB962C8B-B14F-4D97-AF65-F5344CB8AC3E}">
        <p14:creationId xmlns:p14="http://schemas.microsoft.com/office/powerpoint/2010/main" val="19758624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134A-9E1E-47C4-8368-7896AE782753}"/>
              </a:ext>
            </a:extLst>
          </p:cNvPr>
          <p:cNvSpPr>
            <a:spLocks noGrp="1"/>
          </p:cNvSpPr>
          <p:nvPr>
            <p:ph type="title"/>
          </p:nvPr>
        </p:nvSpPr>
        <p:spPr/>
        <p:txBody>
          <a:bodyPr>
            <a:normAutofit fontScale="90000"/>
          </a:bodyPr>
          <a:lstStyle/>
          <a:p>
            <a:br>
              <a:rPr lang="en-IN" dirty="0"/>
            </a:br>
            <a:r>
              <a:rPr lang="en-IN" dirty="0"/>
              <a:t>The __</a:t>
            </a:r>
            <a:r>
              <a:rPr lang="en-IN" dirty="0" err="1"/>
              <a:t>init</a:t>
            </a:r>
            <a:r>
              <a:rPr lang="en-IN" dirty="0"/>
              <a:t>__() Function</a:t>
            </a:r>
            <a:br>
              <a:rPr lang="en-IN" dirty="0"/>
            </a:br>
            <a:endParaRPr lang="en-IN" dirty="0"/>
          </a:p>
        </p:txBody>
      </p:sp>
      <p:sp>
        <p:nvSpPr>
          <p:cNvPr id="3" name="Content Placeholder 2">
            <a:extLst>
              <a:ext uri="{FF2B5EF4-FFF2-40B4-BE49-F238E27FC236}">
                <a16:creationId xmlns:a16="http://schemas.microsoft.com/office/drawing/2014/main" id="{DFFC8D9E-11BD-4713-9871-4CA2B2C19153}"/>
              </a:ext>
            </a:extLst>
          </p:cNvPr>
          <p:cNvSpPr>
            <a:spLocks noGrp="1"/>
          </p:cNvSpPr>
          <p:nvPr>
            <p:ph idx="1"/>
          </p:nvPr>
        </p:nvSpPr>
        <p:spPr>
          <a:xfrm>
            <a:off x="533400" y="1332001"/>
            <a:ext cx="8229600" cy="4525963"/>
          </a:xfrm>
        </p:spPr>
        <p:txBody>
          <a:bodyPr/>
          <a:lstStyle/>
          <a:p>
            <a:pPr algn="just"/>
            <a:r>
              <a:rPr lang="en-US" dirty="0"/>
              <a:t>All classes have a function called __</a:t>
            </a:r>
            <a:r>
              <a:rPr lang="en-US" dirty="0" err="1"/>
              <a:t>init</a:t>
            </a:r>
            <a:r>
              <a:rPr lang="en-US" dirty="0"/>
              <a:t>__(), which is always executed when the class is being initiated.</a:t>
            </a:r>
          </a:p>
          <a:p>
            <a:pPr algn="just"/>
            <a:r>
              <a:rPr lang="en-US" dirty="0"/>
              <a:t>Use the __</a:t>
            </a:r>
            <a:r>
              <a:rPr lang="en-US" dirty="0" err="1"/>
              <a:t>init</a:t>
            </a:r>
            <a:r>
              <a:rPr lang="en-US" dirty="0"/>
              <a:t>__() function to assign values to object properties, or other operations that are necessary to do when the object is being created</a:t>
            </a:r>
          </a:p>
          <a:p>
            <a:endParaRPr lang="en-US" dirty="0"/>
          </a:p>
          <a:p>
            <a:endParaRPr lang="en-US" dirty="0"/>
          </a:p>
          <a:p>
            <a:endParaRPr lang="en-IN" dirty="0"/>
          </a:p>
        </p:txBody>
      </p:sp>
      <p:sp>
        <p:nvSpPr>
          <p:cNvPr id="4" name="Rectangle 1">
            <a:extLst>
              <a:ext uri="{FF2B5EF4-FFF2-40B4-BE49-F238E27FC236}">
                <a16:creationId xmlns:a16="http://schemas.microsoft.com/office/drawing/2014/main" id="{E344CAB0-A2B7-4C6B-B16F-7AC064E56BF7}"/>
              </a:ext>
            </a:extLst>
          </p:cNvPr>
          <p:cNvSpPr>
            <a:spLocks noChangeArrowheads="1"/>
          </p:cNvSpPr>
          <p:nvPr/>
        </p:nvSpPr>
        <p:spPr bwMode="auto">
          <a:xfrm>
            <a:off x="609600" y="4953000"/>
            <a:ext cx="7924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rgbClr val="000000"/>
                </a:solidFill>
                <a:effectLst/>
                <a:latin typeface="Verdana" panose="020B0604030504040204" pitchFamily="34" charset="0"/>
              </a:rPr>
              <a:t>The </a:t>
            </a:r>
            <a:r>
              <a:rPr kumimoji="0" lang="en-US" altLang="en-US" sz="2800" b="0" i="0" u="none" strike="noStrike" cap="none" normalizeH="0" baseline="0" dirty="0">
                <a:ln>
                  <a:noFill/>
                </a:ln>
                <a:solidFill>
                  <a:srgbClr val="DC143C"/>
                </a:solidFill>
                <a:effectLst/>
                <a:latin typeface="Consolas" panose="020B0609020204030204" pitchFamily="49" charset="0"/>
              </a:rPr>
              <a:t>__</a:t>
            </a:r>
            <a:r>
              <a:rPr kumimoji="0" lang="en-US" altLang="en-US" sz="2800" b="0" i="0" u="none" strike="noStrike" cap="none" normalizeH="0" baseline="0" dirty="0" err="1">
                <a:ln>
                  <a:noFill/>
                </a:ln>
                <a:solidFill>
                  <a:srgbClr val="DC143C"/>
                </a:solidFill>
                <a:effectLst/>
                <a:latin typeface="Consolas" panose="020B0609020204030204" pitchFamily="49" charset="0"/>
              </a:rPr>
              <a:t>init</a:t>
            </a:r>
            <a:r>
              <a:rPr kumimoji="0" lang="en-US" altLang="en-US" sz="2800" b="0" i="0" u="none" strike="noStrike" cap="none" normalizeH="0" baseline="0" dirty="0">
                <a:ln>
                  <a:noFill/>
                </a:ln>
                <a:solidFill>
                  <a:srgbClr val="DC143C"/>
                </a:solidFill>
                <a:effectLst/>
                <a:latin typeface="Consolas" panose="020B0609020204030204" pitchFamily="49" charset="0"/>
              </a:rPr>
              <a:t>__()</a:t>
            </a:r>
            <a:r>
              <a:rPr kumimoji="0" lang="en-US" altLang="en-US" sz="2800" b="0" i="0" u="none" strike="noStrike" cap="none" normalizeH="0" baseline="0" dirty="0">
                <a:ln>
                  <a:noFill/>
                </a:ln>
                <a:solidFill>
                  <a:srgbClr val="000000"/>
                </a:solidFill>
                <a:effectLst/>
                <a:latin typeface="Verdana" panose="020B0604030504040204" pitchFamily="34" charset="0"/>
              </a:rPr>
              <a:t> function is called automatically every time the class is being used to create a new object.</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024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3400"/>
            <a:ext cx="7772400" cy="5007429"/>
          </a:xfrm>
        </p:spPr>
        <p:txBody>
          <a:bodyPr>
            <a:noAutofit/>
          </a:bodyPr>
          <a:lstStyle/>
          <a:p>
            <a:r>
              <a:rPr lang="en-US" sz="2800" b="1" dirty="0">
                <a:solidFill>
                  <a:schemeClr val="tx2">
                    <a:lumMod val="75000"/>
                  </a:schemeClr>
                </a:solidFill>
              </a:rPr>
              <a:t>UNIT 1 INTRODUCTION </a:t>
            </a:r>
            <a:br>
              <a:rPr lang="en-US" sz="2800" dirty="0">
                <a:solidFill>
                  <a:schemeClr val="tx2">
                    <a:lumMod val="75000"/>
                  </a:schemeClr>
                </a:solidFill>
              </a:rPr>
            </a:br>
            <a:r>
              <a:rPr lang="en-US" sz="2800" dirty="0">
                <a:solidFill>
                  <a:schemeClr val="tx2">
                    <a:lumMod val="75000"/>
                  </a:schemeClr>
                </a:solidFill>
              </a:rPr>
              <a:t> </a:t>
            </a:r>
          </a:p>
        </p:txBody>
      </p:sp>
    </p:spTree>
    <p:extLst>
      <p:ext uri="{BB962C8B-B14F-4D97-AF65-F5344CB8AC3E}">
        <p14:creationId xmlns:p14="http://schemas.microsoft.com/office/powerpoint/2010/main" val="2846419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1"/>
            <a:ext cx="8229600" cy="1219200"/>
          </a:xfrm>
        </p:spPr>
        <p:txBody>
          <a:bodyPr>
            <a:normAutofit/>
          </a:bodyPr>
          <a:lstStyle/>
          <a:p>
            <a:pPr algn="just"/>
            <a:r>
              <a:rPr lang="en-US" sz="2400" dirty="0"/>
              <a:t>In python, </a:t>
            </a:r>
            <a:r>
              <a:rPr lang="en-US" sz="2400" b="1" dirty="0"/>
              <a:t>there is no command terminator</a:t>
            </a:r>
            <a:r>
              <a:rPr lang="en-US" sz="2400" dirty="0"/>
              <a:t>, which means no semicolon ; or anything. So if you want to print something as output, all you have to do is:</a:t>
            </a:r>
          </a:p>
          <a:p>
            <a:pPr algn="just"/>
            <a:endParaRPr lang="en-US" sz="2400" dirty="0"/>
          </a:p>
        </p:txBody>
      </p:sp>
      <p:pic>
        <p:nvPicPr>
          <p:cNvPr id="112643" name="Picture 3"/>
          <p:cNvPicPr>
            <a:picLocks noChangeAspect="1" noChangeArrowheads="1"/>
          </p:cNvPicPr>
          <p:nvPr/>
        </p:nvPicPr>
        <p:blipFill>
          <a:blip r:embed="rId2"/>
          <a:srcRect/>
          <a:stretch>
            <a:fillRect/>
          </a:stretch>
        </p:blipFill>
        <p:spPr bwMode="auto">
          <a:xfrm>
            <a:off x="914400" y="2895600"/>
            <a:ext cx="7048500" cy="990600"/>
          </a:xfrm>
          <a:prstGeom prst="rect">
            <a:avLst/>
          </a:prstGeom>
          <a:noFill/>
          <a:ln w="9525">
            <a:noFill/>
            <a:miter lim="800000"/>
            <a:headEnd/>
            <a:tailEnd/>
          </a:ln>
          <a:effectLst/>
        </p:spPr>
      </p:pic>
      <p:sp>
        <p:nvSpPr>
          <p:cNvPr id="112644" name="Rectangle 4"/>
          <p:cNvSpPr>
            <a:spLocks noChangeArrowheads="1"/>
          </p:cNvSpPr>
          <p:nvPr/>
        </p:nvSpPr>
        <p:spPr bwMode="auto">
          <a:xfrm>
            <a:off x="914400" y="4038600"/>
            <a:ext cx="7924800" cy="1169551"/>
          </a:xfrm>
          <a:prstGeom prst="rect">
            <a:avLst/>
          </a:prstGeom>
          <a:solidFill>
            <a:srgbClr val="F9F2F4"/>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333333"/>
                </a:solidFill>
                <a:effectLst/>
                <a:latin typeface="noto sans"/>
                <a:cs typeface="Arial" pitchFamily="34" charset="0"/>
              </a:rPr>
              <a:t>In one line only a single executable statement should be written</a:t>
            </a:r>
            <a:r>
              <a:rPr kumimoji="0" lang="en-US" sz="1400" b="0" i="0" u="none" strike="noStrike" cap="none" normalizeH="0" baseline="0" dirty="0">
                <a:ln>
                  <a:noFill/>
                </a:ln>
                <a:solidFill>
                  <a:srgbClr val="333333"/>
                </a:solidFill>
                <a:effectLst/>
                <a:latin typeface="noto sans"/>
                <a:cs typeface="Arial" pitchFamily="34" charset="0"/>
              </a:rPr>
              <a:t> and the line change act as command terminator in python.</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rgbClr val="333333"/>
                </a:solidFill>
                <a:effectLst/>
                <a:latin typeface="noto sans"/>
                <a:cs typeface="Arial" pitchFamily="34" charset="0"/>
              </a:rPr>
              <a:t>To write two separate executable statements in a single line</a:t>
            </a:r>
            <a:r>
              <a:rPr kumimoji="0" lang="en-US" sz="1400" b="0" i="0" u="none" strike="noStrike" cap="none" normalizeH="0" baseline="0" dirty="0">
                <a:ln>
                  <a:noFill/>
                </a:ln>
                <a:solidFill>
                  <a:srgbClr val="333333"/>
                </a:solidFill>
                <a:effectLst/>
                <a:latin typeface="noto sans"/>
                <a:cs typeface="Arial" pitchFamily="34" charset="0"/>
              </a:rPr>
              <a:t>, you should use a </a:t>
            </a:r>
            <a:r>
              <a:rPr kumimoji="0" lang="en-US" sz="1400" b="1" i="0" u="none" strike="noStrike" cap="none" normalizeH="0" baseline="0" dirty="0">
                <a:ln>
                  <a:noFill/>
                </a:ln>
                <a:solidFill>
                  <a:srgbClr val="333333"/>
                </a:solidFill>
                <a:effectLst/>
                <a:latin typeface="noto sans"/>
                <a:cs typeface="Arial" pitchFamily="34" charset="0"/>
              </a:rPr>
              <a:t>semicolon</a:t>
            </a:r>
            <a:r>
              <a:rPr kumimoji="0" lang="en-US" sz="1400" b="0" i="0" u="none" strike="noStrike" cap="none" normalizeH="0" baseline="0" dirty="0">
                <a:ln>
                  <a:noFill/>
                </a:ln>
                <a:solidFill>
                  <a:srgbClr val="333333"/>
                </a:solidFill>
                <a:effectLst/>
                <a:latin typeface="noto sans"/>
                <a:cs typeface="Arial" pitchFamily="34" charset="0"/>
              </a:rPr>
              <a:t> </a:t>
            </a:r>
            <a:r>
              <a:rPr kumimoji="0" lang="en-US" sz="1400" b="0" i="0" u="none" strike="noStrike" cap="none" normalizeH="0" baseline="0" dirty="0">
                <a:ln>
                  <a:noFill/>
                </a:ln>
                <a:solidFill>
                  <a:srgbClr val="C7254E"/>
                </a:solidFill>
                <a:effectLst/>
                <a:latin typeface="Courier New" pitchFamily="49" charset="0"/>
                <a:cs typeface="Courier New"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333333"/>
                </a:solidFill>
                <a:effectLst/>
                <a:latin typeface="noto sans"/>
                <a:cs typeface="Arial" pitchFamily="34" charset="0"/>
              </a:rPr>
              <a:t> to separate the commands.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333333"/>
                </a:solidFill>
                <a:effectLst/>
                <a:latin typeface="noto sans"/>
                <a:cs typeface="Arial" pitchFamily="34" charset="0"/>
              </a:rPr>
              <a:t>For example,</a:t>
            </a:r>
            <a:endParaRPr kumimoji="0" lang="en-US" sz="1400" b="0" i="0" u="none" strike="noStrike" cap="none" normalizeH="0" baseline="0" dirty="0">
              <a:ln>
                <a:noFill/>
              </a:ln>
              <a:solidFill>
                <a:schemeClr val="tx1"/>
              </a:solidFill>
              <a:effectLst/>
              <a:latin typeface="Arial" pitchFamily="34" charset="0"/>
              <a:cs typeface="Arial" pitchFamily="34" charset="0"/>
            </a:endParaRPr>
          </a:p>
        </p:txBody>
      </p:sp>
      <p:pic>
        <p:nvPicPr>
          <p:cNvPr id="112645" name="Picture 5"/>
          <p:cNvPicPr>
            <a:picLocks noChangeAspect="1" noChangeArrowheads="1"/>
          </p:cNvPicPr>
          <p:nvPr/>
        </p:nvPicPr>
        <p:blipFill>
          <a:blip r:embed="rId3"/>
          <a:srcRect/>
          <a:stretch>
            <a:fillRect/>
          </a:stretch>
        </p:blipFill>
        <p:spPr bwMode="auto">
          <a:xfrm>
            <a:off x="1066800" y="5562600"/>
            <a:ext cx="6991350" cy="561975"/>
          </a:xfrm>
          <a:prstGeom prst="rect">
            <a:avLst/>
          </a:prstGeom>
          <a:noFill/>
          <a:ln w="9525">
            <a:noFill/>
            <a:miter lim="800000"/>
            <a:headEnd/>
            <a:tailEnd/>
          </a:ln>
          <a:effec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B9CB-6C11-4162-94FD-2A4F03F0D221}"/>
              </a:ext>
            </a:extLst>
          </p:cNvPr>
          <p:cNvSpPr>
            <a:spLocks noGrp="1"/>
          </p:cNvSpPr>
          <p:nvPr>
            <p:ph type="title"/>
          </p:nvPr>
        </p:nvSpPr>
        <p:spPr/>
        <p:txBody>
          <a:bodyPr>
            <a:normAutofit fontScale="90000"/>
          </a:bodyPr>
          <a:lstStyle/>
          <a:p>
            <a:r>
              <a:rPr lang="en-IN" dirty="0"/>
              <a:t>The __</a:t>
            </a:r>
            <a:r>
              <a:rPr lang="en-IN" dirty="0" err="1"/>
              <a:t>init</a:t>
            </a:r>
            <a:r>
              <a:rPr lang="en-IN" dirty="0"/>
              <a:t>__() Function</a:t>
            </a:r>
            <a:br>
              <a:rPr lang="en-IN" dirty="0"/>
            </a:br>
            <a:endParaRPr lang="en-IN" dirty="0"/>
          </a:p>
        </p:txBody>
      </p:sp>
      <p:sp>
        <p:nvSpPr>
          <p:cNvPr id="3" name="Content Placeholder 2">
            <a:extLst>
              <a:ext uri="{FF2B5EF4-FFF2-40B4-BE49-F238E27FC236}">
                <a16:creationId xmlns:a16="http://schemas.microsoft.com/office/drawing/2014/main" id="{9B7B663A-59FF-4594-A185-11F28407FB7E}"/>
              </a:ext>
            </a:extLst>
          </p:cNvPr>
          <p:cNvSpPr>
            <a:spLocks noGrp="1"/>
          </p:cNvSpPr>
          <p:nvPr>
            <p:ph idx="1"/>
          </p:nvPr>
        </p:nvSpPr>
        <p:spPr>
          <a:xfrm>
            <a:off x="457200" y="838200"/>
            <a:ext cx="8229600" cy="5287963"/>
          </a:xfrm>
        </p:spPr>
        <p:txBody>
          <a:bodyPr>
            <a:normAutofit fontScale="85000" lnSpcReduction="20000"/>
          </a:bodyPr>
          <a:lstStyle/>
          <a:p>
            <a:r>
              <a:rPr lang="en-US" dirty="0"/>
              <a:t>Example</a:t>
            </a:r>
          </a:p>
          <a:p>
            <a:pPr marL="0" indent="0">
              <a:buNone/>
            </a:pPr>
            <a:r>
              <a:rPr lang="en-US" dirty="0">
                <a:solidFill>
                  <a:srgbClr val="FF0000"/>
                </a:solidFill>
              </a:rPr>
              <a:t>Create a class named Person, use the __</a:t>
            </a:r>
            <a:r>
              <a:rPr lang="en-US" dirty="0" err="1">
                <a:solidFill>
                  <a:srgbClr val="FF0000"/>
                </a:solidFill>
              </a:rPr>
              <a:t>init</a:t>
            </a:r>
            <a:r>
              <a:rPr lang="en-US" dirty="0">
                <a:solidFill>
                  <a:srgbClr val="FF0000"/>
                </a:solidFill>
              </a:rPr>
              <a:t>__() function to assign values for name and age:</a:t>
            </a:r>
          </a:p>
          <a:p>
            <a:pPr marL="0" indent="0">
              <a:buNone/>
            </a:pPr>
            <a:r>
              <a:rPr lang="en-US" dirty="0"/>
              <a:t>class Person:</a:t>
            </a:r>
          </a:p>
          <a:p>
            <a:pPr marL="0" indent="0">
              <a:buNone/>
            </a:pPr>
            <a:r>
              <a:rPr lang="en-US" dirty="0"/>
              <a:t>  def __</a:t>
            </a:r>
            <a:r>
              <a:rPr lang="en-US" dirty="0" err="1"/>
              <a:t>init</a:t>
            </a:r>
            <a:r>
              <a:rPr lang="en-US" dirty="0"/>
              <a:t>__(self, name, age):</a:t>
            </a:r>
          </a:p>
          <a:p>
            <a:pPr marL="0" indent="0">
              <a:buNone/>
            </a:pPr>
            <a:r>
              <a:rPr lang="en-US" dirty="0"/>
              <a:t>      self.name = name</a:t>
            </a:r>
          </a:p>
          <a:p>
            <a:pPr marL="0" indent="0">
              <a:buNone/>
            </a:pPr>
            <a:r>
              <a:rPr lang="en-US" dirty="0"/>
              <a:t>      </a:t>
            </a:r>
            <a:r>
              <a:rPr lang="en-US" dirty="0" err="1"/>
              <a:t>self.age</a:t>
            </a:r>
            <a:r>
              <a:rPr lang="en-US" dirty="0"/>
              <a:t> = age</a:t>
            </a:r>
          </a:p>
          <a:p>
            <a:pPr marL="0" indent="0">
              <a:buNone/>
            </a:pPr>
            <a:endParaRPr lang="en-US" dirty="0"/>
          </a:p>
          <a:p>
            <a:pPr marL="0" indent="0">
              <a:buNone/>
            </a:pPr>
            <a:r>
              <a:rPr lang="en-US" dirty="0"/>
              <a:t>p1 = Person("John", 36)</a:t>
            </a:r>
          </a:p>
          <a:p>
            <a:pPr marL="0" indent="0">
              <a:buNone/>
            </a:pPr>
            <a:endParaRPr lang="en-US" dirty="0"/>
          </a:p>
          <a:p>
            <a:pPr marL="0" indent="0">
              <a:buNone/>
            </a:pPr>
            <a:r>
              <a:rPr lang="en-US" dirty="0"/>
              <a:t>print(p1.name)</a:t>
            </a:r>
          </a:p>
          <a:p>
            <a:pPr marL="0" indent="0">
              <a:buNone/>
            </a:pPr>
            <a:r>
              <a:rPr lang="en-US" dirty="0"/>
              <a:t>print(p1.age)</a:t>
            </a:r>
          </a:p>
          <a:p>
            <a:endParaRPr lang="en-IN" dirty="0"/>
          </a:p>
        </p:txBody>
      </p:sp>
    </p:spTree>
    <p:extLst>
      <p:ext uri="{BB962C8B-B14F-4D97-AF65-F5344CB8AC3E}">
        <p14:creationId xmlns:p14="http://schemas.microsoft.com/office/powerpoint/2010/main" val="25720112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5785-9464-444E-8C8A-891CCA84BA3C}"/>
              </a:ext>
            </a:extLst>
          </p:cNvPr>
          <p:cNvSpPr>
            <a:spLocks noGrp="1"/>
          </p:cNvSpPr>
          <p:nvPr>
            <p:ph type="title"/>
          </p:nvPr>
        </p:nvSpPr>
        <p:spPr>
          <a:xfrm>
            <a:off x="457200" y="0"/>
            <a:ext cx="8229600" cy="731837"/>
          </a:xfrm>
        </p:spPr>
        <p:txBody>
          <a:bodyPr>
            <a:normAutofit fontScale="90000"/>
          </a:bodyPr>
          <a:lstStyle/>
          <a:p>
            <a:r>
              <a:rPr lang="en-IN" dirty="0">
                <a:solidFill>
                  <a:srgbClr val="0070C0"/>
                </a:solidFill>
              </a:rPr>
              <a:t>Types of constructors </a:t>
            </a:r>
          </a:p>
        </p:txBody>
      </p:sp>
      <p:sp>
        <p:nvSpPr>
          <p:cNvPr id="3" name="Content Placeholder 2">
            <a:extLst>
              <a:ext uri="{FF2B5EF4-FFF2-40B4-BE49-F238E27FC236}">
                <a16:creationId xmlns:a16="http://schemas.microsoft.com/office/drawing/2014/main" id="{50BD69C2-1C4E-4639-B003-8A6E3D3491AA}"/>
              </a:ext>
            </a:extLst>
          </p:cNvPr>
          <p:cNvSpPr>
            <a:spLocks noGrp="1"/>
          </p:cNvSpPr>
          <p:nvPr>
            <p:ph idx="1"/>
          </p:nvPr>
        </p:nvSpPr>
        <p:spPr>
          <a:xfrm>
            <a:off x="457200" y="990600"/>
            <a:ext cx="8229600" cy="5135563"/>
          </a:xfrm>
          <a:ln>
            <a:solidFill>
              <a:srgbClr val="00B050"/>
            </a:solidFill>
          </a:ln>
        </p:spPr>
        <p:txBody>
          <a:bodyPr>
            <a:normAutofit fontScale="92500" lnSpcReduction="10000"/>
          </a:bodyPr>
          <a:lstStyle/>
          <a:p>
            <a:pPr algn="just" fontAlgn="base"/>
            <a:r>
              <a:rPr lang="en-US" b="1" dirty="0"/>
              <a:t>Default constructor :</a:t>
            </a:r>
          </a:p>
          <a:p>
            <a:pPr lvl="1" algn="just" fontAlgn="base"/>
            <a:r>
              <a:rPr lang="en-US" dirty="0"/>
              <a:t>The default constructor is simple constructor which doesn’t accept any arguments.</a:t>
            </a:r>
          </a:p>
          <a:p>
            <a:pPr lvl="1" algn="just" fontAlgn="base"/>
            <a:r>
              <a:rPr lang="en-US" dirty="0"/>
              <a:t>It’s definition has only one argument which is a reference to the instance being constructed.</a:t>
            </a:r>
          </a:p>
          <a:p>
            <a:pPr algn="just" fontAlgn="base"/>
            <a:r>
              <a:rPr lang="en-US" b="1" dirty="0"/>
              <a:t>parameterized constructor :</a:t>
            </a:r>
          </a:p>
          <a:p>
            <a:pPr lvl="1" algn="just" fontAlgn="base"/>
            <a:r>
              <a:rPr lang="en-US" dirty="0"/>
              <a:t>constructor with parameters is known as parameterized constructor.</a:t>
            </a:r>
          </a:p>
          <a:p>
            <a:pPr lvl="1" algn="just" fontAlgn="base"/>
            <a:r>
              <a:rPr lang="en-US" dirty="0"/>
              <a:t>The parameterized constructor take its first argument as a reference to the instance being constructed known as self and the rest of the arguments are provided by the programmer.</a:t>
            </a:r>
          </a:p>
          <a:p>
            <a:pPr marL="0" indent="0" algn="just">
              <a:buNone/>
            </a:pPr>
            <a:endParaRPr lang="en-IN" dirty="0"/>
          </a:p>
        </p:txBody>
      </p:sp>
    </p:spTree>
    <p:extLst>
      <p:ext uri="{BB962C8B-B14F-4D97-AF65-F5344CB8AC3E}">
        <p14:creationId xmlns:p14="http://schemas.microsoft.com/office/powerpoint/2010/main" val="1982561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D145-8FA5-4A8A-B0B0-B9BB5D114620}"/>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Default Constructor</a:t>
            </a:r>
          </a:p>
        </p:txBody>
      </p:sp>
      <p:pic>
        <p:nvPicPr>
          <p:cNvPr id="5" name="Content Placeholder 4">
            <a:extLst>
              <a:ext uri="{FF2B5EF4-FFF2-40B4-BE49-F238E27FC236}">
                <a16:creationId xmlns:a16="http://schemas.microsoft.com/office/drawing/2014/main" id="{0380C9AF-3CC0-4CF1-A95C-3F5B1A81E191}"/>
              </a:ext>
            </a:extLst>
          </p:cNvPr>
          <p:cNvPicPr>
            <a:picLocks noGrp="1" noChangeAspect="1"/>
          </p:cNvPicPr>
          <p:nvPr>
            <p:ph idx="1"/>
          </p:nvPr>
        </p:nvPicPr>
        <p:blipFill>
          <a:blip r:embed="rId2"/>
          <a:stretch>
            <a:fillRect/>
          </a:stretch>
        </p:blipFill>
        <p:spPr>
          <a:xfrm>
            <a:off x="457200" y="1066800"/>
            <a:ext cx="6934200" cy="4210050"/>
          </a:xfrm>
          <a:prstGeom prst="rect">
            <a:avLst/>
          </a:prstGeom>
          <a:ln>
            <a:solidFill>
              <a:srgbClr val="00B050"/>
            </a:solidFill>
          </a:ln>
        </p:spPr>
      </p:pic>
    </p:spTree>
    <p:extLst>
      <p:ext uri="{BB962C8B-B14F-4D97-AF65-F5344CB8AC3E}">
        <p14:creationId xmlns:p14="http://schemas.microsoft.com/office/powerpoint/2010/main" val="19667260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C61E-2CA0-40F5-B6D5-6814E0C0A407}"/>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Parameterized Constructor</a:t>
            </a:r>
          </a:p>
        </p:txBody>
      </p:sp>
      <p:pic>
        <p:nvPicPr>
          <p:cNvPr id="4" name="Content Placeholder 3">
            <a:extLst>
              <a:ext uri="{FF2B5EF4-FFF2-40B4-BE49-F238E27FC236}">
                <a16:creationId xmlns:a16="http://schemas.microsoft.com/office/drawing/2014/main" id="{9C98753E-EAFB-492A-9223-A965DC0441B0}"/>
              </a:ext>
            </a:extLst>
          </p:cNvPr>
          <p:cNvPicPr>
            <a:picLocks noGrp="1" noChangeAspect="1"/>
          </p:cNvPicPr>
          <p:nvPr>
            <p:ph idx="1"/>
          </p:nvPr>
        </p:nvPicPr>
        <p:blipFill>
          <a:blip r:embed="rId2"/>
          <a:stretch>
            <a:fillRect/>
          </a:stretch>
        </p:blipFill>
        <p:spPr>
          <a:xfrm>
            <a:off x="685800" y="741997"/>
            <a:ext cx="5943600" cy="5685789"/>
          </a:xfrm>
          <a:prstGeom prst="rect">
            <a:avLst/>
          </a:prstGeom>
          <a:ln>
            <a:solidFill>
              <a:srgbClr val="00B050"/>
            </a:solidFill>
          </a:ln>
        </p:spPr>
      </p:pic>
      <p:pic>
        <p:nvPicPr>
          <p:cNvPr id="5" name="Picture 4">
            <a:extLst>
              <a:ext uri="{FF2B5EF4-FFF2-40B4-BE49-F238E27FC236}">
                <a16:creationId xmlns:a16="http://schemas.microsoft.com/office/drawing/2014/main" id="{1281CD2E-813B-4F45-8EC8-FADFC40F57BF}"/>
              </a:ext>
            </a:extLst>
          </p:cNvPr>
          <p:cNvPicPr>
            <a:picLocks noChangeAspect="1"/>
          </p:cNvPicPr>
          <p:nvPr/>
        </p:nvPicPr>
        <p:blipFill>
          <a:blip r:embed="rId3"/>
          <a:stretch>
            <a:fillRect/>
          </a:stretch>
        </p:blipFill>
        <p:spPr>
          <a:xfrm>
            <a:off x="6781800" y="2514600"/>
            <a:ext cx="2032512" cy="1676400"/>
          </a:xfrm>
          <a:prstGeom prst="rect">
            <a:avLst/>
          </a:prstGeom>
          <a:ln>
            <a:solidFill>
              <a:srgbClr val="FF0000"/>
            </a:solidFill>
          </a:ln>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C27F73F-24CF-40A6-9633-BF3BB9717CE3}"/>
                  </a:ext>
                </a:extLst>
              </p14:cNvPr>
              <p14:cNvContentPartPr/>
              <p14:nvPr/>
            </p14:nvContentPartPr>
            <p14:xfrm>
              <a:off x="2908440" y="4273560"/>
              <a:ext cx="360" cy="360"/>
            </p14:xfrm>
          </p:contentPart>
        </mc:Choice>
        <mc:Fallback xmlns="">
          <p:pic>
            <p:nvPicPr>
              <p:cNvPr id="3" name="Ink 2">
                <a:extLst>
                  <a:ext uri="{FF2B5EF4-FFF2-40B4-BE49-F238E27FC236}">
                    <a16:creationId xmlns:a16="http://schemas.microsoft.com/office/drawing/2014/main" xmlns="" xmlns:p14="http://schemas.microsoft.com/office/powerpoint/2010/main" id="{8C27F73F-24CF-40A6-9633-BF3BB9717CE3}"/>
                  </a:ext>
                </a:extLst>
              </p:cNvPr>
              <p:cNvPicPr/>
              <p:nvPr/>
            </p:nvPicPr>
            <p:blipFill>
              <a:blip r:embed="rId5"/>
              <a:stretch>
                <a:fillRect/>
              </a:stretch>
            </p:blipFill>
            <p:spPr>
              <a:xfrm>
                <a:off x="2899080" y="4264200"/>
                <a:ext cx="19080" cy="19080"/>
              </a:xfrm>
              <a:prstGeom prst="rect">
                <a:avLst/>
              </a:prstGeom>
            </p:spPr>
          </p:pic>
        </mc:Fallback>
      </mc:AlternateContent>
    </p:spTree>
    <p:extLst>
      <p:ext uri="{BB962C8B-B14F-4D97-AF65-F5344CB8AC3E}">
        <p14:creationId xmlns:p14="http://schemas.microsoft.com/office/powerpoint/2010/main" val="352426984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9F5E-6298-48C9-86A2-6E25D082A0A9}"/>
              </a:ext>
            </a:extLst>
          </p:cNvPr>
          <p:cNvSpPr>
            <a:spLocks noGrp="1"/>
          </p:cNvSpPr>
          <p:nvPr>
            <p:ph type="title"/>
          </p:nvPr>
        </p:nvSpPr>
        <p:spPr>
          <a:xfrm>
            <a:off x="457200" y="152400"/>
            <a:ext cx="8229600" cy="457200"/>
          </a:xfrm>
        </p:spPr>
        <p:txBody>
          <a:bodyPr>
            <a:normAutofit fontScale="90000"/>
          </a:bodyPr>
          <a:lstStyle/>
          <a:p>
            <a:r>
              <a:rPr lang="en-IN" dirty="0">
                <a:solidFill>
                  <a:srgbClr val="0070C0"/>
                </a:solidFill>
              </a:rPr>
              <a:t>Encapsulation &amp; Abstraction</a:t>
            </a:r>
          </a:p>
        </p:txBody>
      </p:sp>
      <p:sp>
        <p:nvSpPr>
          <p:cNvPr id="3" name="Content Placeholder 2">
            <a:extLst>
              <a:ext uri="{FF2B5EF4-FFF2-40B4-BE49-F238E27FC236}">
                <a16:creationId xmlns:a16="http://schemas.microsoft.com/office/drawing/2014/main" id="{A6C9094D-5AAB-4B4F-B0FA-459FE942F3B4}"/>
              </a:ext>
            </a:extLst>
          </p:cNvPr>
          <p:cNvSpPr>
            <a:spLocks noGrp="1"/>
          </p:cNvSpPr>
          <p:nvPr>
            <p:ph idx="1"/>
          </p:nvPr>
        </p:nvSpPr>
        <p:spPr>
          <a:xfrm>
            <a:off x="76200" y="609600"/>
            <a:ext cx="8610600" cy="6096000"/>
          </a:xfrm>
          <a:ln>
            <a:solidFill>
              <a:srgbClr val="00B050"/>
            </a:solidFill>
          </a:ln>
        </p:spPr>
        <p:txBody>
          <a:bodyPr>
            <a:normAutofit fontScale="92500" lnSpcReduction="20000"/>
          </a:bodyPr>
          <a:lstStyle/>
          <a:p>
            <a:pPr marL="0" indent="0">
              <a:buNone/>
            </a:pPr>
            <a:r>
              <a:rPr lang="en-IN" dirty="0">
                <a:solidFill>
                  <a:srgbClr val="0070C0"/>
                </a:solidFill>
              </a:rPr>
              <a:t>Encapsulation:</a:t>
            </a:r>
            <a:endParaRPr lang="en-IN" dirty="0"/>
          </a:p>
          <a:p>
            <a:pPr marL="0" indent="0">
              <a:buNone/>
            </a:pPr>
            <a:r>
              <a:rPr lang="en-IN" dirty="0"/>
              <a:t>It is a mechanism where the data and the code that act on the data will be bind together.</a:t>
            </a:r>
          </a:p>
          <a:p>
            <a:pPr marL="0" indent="0">
              <a:buNone/>
            </a:pPr>
            <a:r>
              <a:rPr lang="en-IN" dirty="0"/>
              <a:t>Example:</a:t>
            </a:r>
          </a:p>
          <a:p>
            <a:pPr marL="0" indent="0">
              <a:buNone/>
            </a:pPr>
            <a:r>
              <a:rPr lang="en-IN" dirty="0"/>
              <a:t> Class</a:t>
            </a:r>
          </a:p>
          <a:p>
            <a:pPr marL="0" indent="0">
              <a:buNone/>
            </a:pPr>
            <a:r>
              <a:rPr lang="en-IN" dirty="0"/>
              <a:t>Visibility Mode: By default Public</a:t>
            </a:r>
          </a:p>
          <a:p>
            <a:pPr marL="0" indent="0">
              <a:buNone/>
            </a:pPr>
            <a:r>
              <a:rPr lang="en-IN" dirty="0">
                <a:solidFill>
                  <a:srgbClr val="0070C0"/>
                </a:solidFill>
              </a:rPr>
              <a:t>Abstraction: </a:t>
            </a:r>
          </a:p>
          <a:p>
            <a:pPr marL="0" indent="0">
              <a:buNone/>
            </a:pPr>
            <a:r>
              <a:rPr lang="en-IN" dirty="0">
                <a:solidFill>
                  <a:srgbClr val="0070C0"/>
                </a:solidFill>
              </a:rPr>
              <a:t>	</a:t>
            </a:r>
            <a:r>
              <a:rPr lang="en-IN" dirty="0"/>
              <a:t>Explore only the data that is of interest to the user.</a:t>
            </a:r>
          </a:p>
          <a:p>
            <a:pPr marL="0" indent="0">
              <a:buNone/>
            </a:pPr>
            <a:r>
              <a:rPr lang="en-IN" dirty="0">
                <a:solidFill>
                  <a:srgbClr val="FF0000"/>
                </a:solidFill>
              </a:rPr>
              <a:t>Example:</a:t>
            </a:r>
            <a:r>
              <a:rPr lang="en-IN" dirty="0"/>
              <a:t> Car</a:t>
            </a:r>
          </a:p>
          <a:p>
            <a:pPr marL="0" indent="0">
              <a:buNone/>
            </a:pPr>
            <a:r>
              <a:rPr lang="en-IN" dirty="0">
                <a:solidFill>
                  <a:srgbClr val="FF0000"/>
                </a:solidFill>
              </a:rPr>
              <a:t>Adv: </a:t>
            </a:r>
            <a:r>
              <a:rPr lang="en-IN" dirty="0"/>
              <a:t>Every user will get his own view of the data according to his requirements and will not confused with unnecessary data.</a:t>
            </a:r>
          </a:p>
          <a:p>
            <a:pPr marL="0" indent="0">
              <a:buNone/>
            </a:pPr>
            <a:r>
              <a:rPr lang="en-IN" dirty="0">
                <a:solidFill>
                  <a:srgbClr val="FF0000"/>
                </a:solidFill>
              </a:rPr>
              <a:t>Keywords: </a:t>
            </a:r>
            <a:r>
              <a:rPr lang="en-IN" dirty="0"/>
              <a:t>public, private, protected</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92372930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CC0A-2A59-4969-925E-20C7206B4120}"/>
              </a:ext>
            </a:extLst>
          </p:cNvPr>
          <p:cNvSpPr>
            <a:spLocks noGrp="1"/>
          </p:cNvSpPr>
          <p:nvPr>
            <p:ph type="title"/>
          </p:nvPr>
        </p:nvSpPr>
        <p:spPr>
          <a:xfrm>
            <a:off x="457200" y="203518"/>
            <a:ext cx="8229600" cy="639761"/>
          </a:xfrm>
        </p:spPr>
        <p:txBody>
          <a:bodyPr>
            <a:noAutofit/>
          </a:bodyPr>
          <a:lstStyle/>
          <a:p>
            <a:r>
              <a:rPr lang="en-US" sz="3200" dirty="0">
                <a:solidFill>
                  <a:srgbClr val="0070C0"/>
                </a:solidFill>
              </a:rPr>
              <a:t>Access Modifiers in Python</a:t>
            </a:r>
            <a:endParaRPr lang="en-IN" sz="3200" dirty="0">
              <a:solidFill>
                <a:srgbClr val="0070C0"/>
              </a:solidFill>
            </a:endParaRPr>
          </a:p>
        </p:txBody>
      </p:sp>
      <p:pic>
        <p:nvPicPr>
          <p:cNvPr id="4" name="Content Placeholder 3">
            <a:extLst>
              <a:ext uri="{FF2B5EF4-FFF2-40B4-BE49-F238E27FC236}">
                <a16:creationId xmlns:a16="http://schemas.microsoft.com/office/drawing/2014/main" id="{F5B5601E-5472-439C-9183-4A2FB777ABDE}"/>
              </a:ext>
            </a:extLst>
          </p:cNvPr>
          <p:cNvPicPr>
            <a:picLocks noGrp="1" noChangeAspect="1"/>
          </p:cNvPicPr>
          <p:nvPr>
            <p:ph idx="1"/>
          </p:nvPr>
        </p:nvPicPr>
        <p:blipFill>
          <a:blip r:embed="rId2"/>
          <a:stretch>
            <a:fillRect/>
          </a:stretch>
        </p:blipFill>
        <p:spPr>
          <a:xfrm>
            <a:off x="685800" y="4114800"/>
            <a:ext cx="3105150" cy="2009775"/>
          </a:xfrm>
          <a:prstGeom prst="rect">
            <a:avLst/>
          </a:prstGeom>
          <a:ln>
            <a:solidFill>
              <a:srgbClr val="FF0000"/>
            </a:solidFill>
          </a:ln>
        </p:spPr>
      </p:pic>
      <p:pic>
        <p:nvPicPr>
          <p:cNvPr id="5" name="Picture 4">
            <a:extLst>
              <a:ext uri="{FF2B5EF4-FFF2-40B4-BE49-F238E27FC236}">
                <a16:creationId xmlns:a16="http://schemas.microsoft.com/office/drawing/2014/main" id="{C5613008-B6F6-4243-B2B1-8AC0BD1FCC30}"/>
              </a:ext>
            </a:extLst>
          </p:cNvPr>
          <p:cNvPicPr>
            <a:picLocks noChangeAspect="1"/>
          </p:cNvPicPr>
          <p:nvPr/>
        </p:nvPicPr>
        <p:blipFill>
          <a:blip r:embed="rId3"/>
          <a:stretch>
            <a:fillRect/>
          </a:stretch>
        </p:blipFill>
        <p:spPr>
          <a:xfrm>
            <a:off x="685800" y="1414462"/>
            <a:ext cx="2952750" cy="2200275"/>
          </a:xfrm>
          <a:prstGeom prst="rect">
            <a:avLst/>
          </a:prstGeom>
          <a:ln>
            <a:solidFill>
              <a:srgbClr val="00B050"/>
            </a:solidFill>
          </a:ln>
        </p:spPr>
      </p:pic>
      <p:pic>
        <p:nvPicPr>
          <p:cNvPr id="6" name="Picture 5">
            <a:extLst>
              <a:ext uri="{FF2B5EF4-FFF2-40B4-BE49-F238E27FC236}">
                <a16:creationId xmlns:a16="http://schemas.microsoft.com/office/drawing/2014/main" id="{17B09051-6F74-48FC-B6F1-3A10AE2A1AA3}"/>
              </a:ext>
            </a:extLst>
          </p:cNvPr>
          <p:cNvPicPr>
            <a:picLocks noChangeAspect="1"/>
          </p:cNvPicPr>
          <p:nvPr/>
        </p:nvPicPr>
        <p:blipFill>
          <a:blip r:embed="rId4"/>
          <a:stretch>
            <a:fillRect/>
          </a:stretch>
        </p:blipFill>
        <p:spPr>
          <a:xfrm>
            <a:off x="4602480" y="1524000"/>
            <a:ext cx="3781425" cy="4876800"/>
          </a:xfrm>
          <a:prstGeom prst="rect">
            <a:avLst/>
          </a:prstGeom>
          <a:ln>
            <a:solidFill>
              <a:srgbClr val="00B050"/>
            </a:solidFill>
          </a:ln>
        </p:spPr>
      </p:pic>
      <p:pic>
        <p:nvPicPr>
          <p:cNvPr id="7" name="Picture 6">
            <a:extLst>
              <a:ext uri="{FF2B5EF4-FFF2-40B4-BE49-F238E27FC236}">
                <a16:creationId xmlns:a16="http://schemas.microsoft.com/office/drawing/2014/main" id="{C1274691-A8C8-4404-99A5-2BF2C1909ECC}"/>
              </a:ext>
            </a:extLst>
          </p:cNvPr>
          <p:cNvPicPr>
            <a:picLocks noChangeAspect="1"/>
          </p:cNvPicPr>
          <p:nvPr/>
        </p:nvPicPr>
        <p:blipFill>
          <a:blip r:embed="rId5"/>
          <a:stretch>
            <a:fillRect/>
          </a:stretch>
        </p:blipFill>
        <p:spPr>
          <a:xfrm>
            <a:off x="711200" y="985836"/>
            <a:ext cx="962025" cy="390525"/>
          </a:xfrm>
          <a:prstGeom prst="rect">
            <a:avLst/>
          </a:prstGeom>
        </p:spPr>
      </p:pic>
      <p:pic>
        <p:nvPicPr>
          <p:cNvPr id="8" name="Picture 7">
            <a:extLst>
              <a:ext uri="{FF2B5EF4-FFF2-40B4-BE49-F238E27FC236}">
                <a16:creationId xmlns:a16="http://schemas.microsoft.com/office/drawing/2014/main" id="{93CF2D43-4378-4780-85BD-348F31AA58D2}"/>
              </a:ext>
            </a:extLst>
          </p:cNvPr>
          <p:cNvPicPr>
            <a:picLocks noChangeAspect="1"/>
          </p:cNvPicPr>
          <p:nvPr/>
        </p:nvPicPr>
        <p:blipFill>
          <a:blip r:embed="rId6"/>
          <a:stretch>
            <a:fillRect/>
          </a:stretch>
        </p:blipFill>
        <p:spPr>
          <a:xfrm>
            <a:off x="615949" y="3629024"/>
            <a:ext cx="1152525" cy="447675"/>
          </a:xfrm>
          <a:prstGeom prst="rect">
            <a:avLst/>
          </a:prstGeom>
        </p:spPr>
      </p:pic>
      <p:pic>
        <p:nvPicPr>
          <p:cNvPr id="9" name="Picture 8">
            <a:extLst>
              <a:ext uri="{FF2B5EF4-FFF2-40B4-BE49-F238E27FC236}">
                <a16:creationId xmlns:a16="http://schemas.microsoft.com/office/drawing/2014/main" id="{78EC3BFE-B837-4A36-9F3F-91A53850A2F6}"/>
              </a:ext>
            </a:extLst>
          </p:cNvPr>
          <p:cNvPicPr>
            <a:picLocks noChangeAspect="1"/>
          </p:cNvPicPr>
          <p:nvPr/>
        </p:nvPicPr>
        <p:blipFill>
          <a:blip r:embed="rId7"/>
          <a:stretch>
            <a:fillRect/>
          </a:stretch>
        </p:blipFill>
        <p:spPr>
          <a:xfrm>
            <a:off x="4724400" y="939481"/>
            <a:ext cx="1943100" cy="381000"/>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38F1D9B-7560-4C63-B0AC-CD0E8C1FC369}"/>
                  </a:ext>
                </a:extLst>
              </p14:cNvPr>
              <p14:cNvContentPartPr/>
              <p14:nvPr/>
            </p14:nvContentPartPr>
            <p14:xfrm>
              <a:off x="1987560" y="5778360"/>
              <a:ext cx="360" cy="360"/>
            </p14:xfrm>
          </p:contentPart>
        </mc:Choice>
        <mc:Fallback xmlns="">
          <p:pic>
            <p:nvPicPr>
              <p:cNvPr id="10" name="Ink 9">
                <a:extLst>
                  <a:ext uri="{FF2B5EF4-FFF2-40B4-BE49-F238E27FC236}">
                    <a16:creationId xmlns:a16="http://schemas.microsoft.com/office/drawing/2014/main" xmlns="" xmlns:p14="http://schemas.microsoft.com/office/powerpoint/2010/main" id="{C38F1D9B-7560-4C63-B0AC-CD0E8C1FC369}"/>
                  </a:ext>
                </a:extLst>
              </p:cNvPr>
              <p:cNvPicPr/>
              <p:nvPr/>
            </p:nvPicPr>
            <p:blipFill>
              <a:blip r:embed="rId9"/>
              <a:stretch>
                <a:fillRect/>
              </a:stretch>
            </p:blipFill>
            <p:spPr>
              <a:xfrm>
                <a:off x="1978200" y="5769000"/>
                <a:ext cx="19080" cy="19080"/>
              </a:xfrm>
              <a:prstGeom prst="rect">
                <a:avLst/>
              </a:prstGeom>
            </p:spPr>
          </p:pic>
        </mc:Fallback>
      </mc:AlternateContent>
    </p:spTree>
    <p:extLst>
      <p:ext uri="{BB962C8B-B14F-4D97-AF65-F5344CB8AC3E}">
        <p14:creationId xmlns:p14="http://schemas.microsoft.com/office/powerpoint/2010/main" val="31810676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03355-350D-4ED5-9FCA-08F6FABF2FBC}"/>
              </a:ext>
            </a:extLst>
          </p:cNvPr>
          <p:cNvSpPr>
            <a:spLocks noGrp="1"/>
          </p:cNvSpPr>
          <p:nvPr>
            <p:ph type="title"/>
          </p:nvPr>
        </p:nvSpPr>
        <p:spPr>
          <a:xfrm>
            <a:off x="457200" y="274638"/>
            <a:ext cx="8229600" cy="563562"/>
          </a:xfrm>
        </p:spPr>
        <p:txBody>
          <a:bodyPr>
            <a:normAutofit fontScale="90000"/>
          </a:bodyPr>
          <a:lstStyle/>
          <a:p>
            <a:r>
              <a:rPr lang="en-IN" dirty="0">
                <a:solidFill>
                  <a:srgbClr val="0070C0"/>
                </a:solidFill>
              </a:rPr>
              <a:t>Inheritance</a:t>
            </a:r>
          </a:p>
        </p:txBody>
      </p:sp>
      <p:sp>
        <p:nvSpPr>
          <p:cNvPr id="3" name="Content Placeholder 2">
            <a:extLst>
              <a:ext uri="{FF2B5EF4-FFF2-40B4-BE49-F238E27FC236}">
                <a16:creationId xmlns:a16="http://schemas.microsoft.com/office/drawing/2014/main" id="{36498FDB-15F5-451A-99BA-0A92F29FEAF7}"/>
              </a:ext>
            </a:extLst>
          </p:cNvPr>
          <p:cNvSpPr>
            <a:spLocks noGrp="1"/>
          </p:cNvSpPr>
          <p:nvPr>
            <p:ph idx="1"/>
          </p:nvPr>
        </p:nvSpPr>
        <p:spPr>
          <a:xfrm>
            <a:off x="152400" y="990600"/>
            <a:ext cx="8534400" cy="5715000"/>
          </a:xfrm>
          <a:ln>
            <a:solidFill>
              <a:srgbClr val="00B050"/>
            </a:solidFill>
          </a:ln>
        </p:spPr>
        <p:txBody>
          <a:bodyPr>
            <a:normAutofit fontScale="92500" lnSpcReduction="10000"/>
          </a:bodyPr>
          <a:lstStyle/>
          <a:p>
            <a:pPr algn="just"/>
            <a:r>
              <a:rPr lang="en-US" dirty="0"/>
              <a:t>Inheritance allows us to define a class that inherits all the methods and properties from another class.</a:t>
            </a:r>
          </a:p>
          <a:p>
            <a:pPr algn="just"/>
            <a:r>
              <a:rPr lang="en-US" b="1" dirty="0"/>
              <a:t>Parent class</a:t>
            </a:r>
            <a:r>
              <a:rPr lang="en-US" dirty="0"/>
              <a:t> is the class being inherited from, also called base class.</a:t>
            </a:r>
          </a:p>
          <a:p>
            <a:pPr algn="just"/>
            <a:r>
              <a:rPr lang="en-US" b="1" dirty="0"/>
              <a:t>Child class</a:t>
            </a:r>
            <a:r>
              <a:rPr lang="en-US" dirty="0"/>
              <a:t> is the class that inherits from another class, also called derived class.</a:t>
            </a:r>
          </a:p>
          <a:p>
            <a:pPr marL="0" indent="0" algn="just">
              <a:buNone/>
            </a:pPr>
            <a:r>
              <a:rPr lang="en-US" dirty="0">
                <a:solidFill>
                  <a:srgbClr val="0070C0"/>
                </a:solidFill>
              </a:rPr>
              <a:t>Syntax for derived class:</a:t>
            </a:r>
          </a:p>
          <a:p>
            <a:pPr marL="0" indent="0" algn="just">
              <a:buNone/>
            </a:pPr>
            <a:r>
              <a:rPr lang="en-US" dirty="0">
                <a:solidFill>
                  <a:srgbClr val="FF0000"/>
                </a:solidFill>
              </a:rPr>
              <a:t>Class A:</a:t>
            </a:r>
          </a:p>
          <a:p>
            <a:pPr marL="0" indent="0" algn="just">
              <a:buNone/>
            </a:pPr>
            <a:r>
              <a:rPr lang="en-US" dirty="0">
                <a:solidFill>
                  <a:srgbClr val="FF0000"/>
                </a:solidFill>
              </a:rPr>
              <a:t>	Base Class definition</a:t>
            </a:r>
          </a:p>
          <a:p>
            <a:pPr marL="0" indent="0" algn="just">
              <a:buNone/>
            </a:pPr>
            <a:r>
              <a:rPr lang="en-US" dirty="0">
                <a:solidFill>
                  <a:srgbClr val="FF0000"/>
                </a:solidFill>
              </a:rPr>
              <a:t>Class B(A):</a:t>
            </a:r>
          </a:p>
          <a:p>
            <a:pPr marL="0" indent="0" algn="just">
              <a:buNone/>
            </a:pPr>
            <a:r>
              <a:rPr lang="en-US" dirty="0">
                <a:solidFill>
                  <a:srgbClr val="FF0000"/>
                </a:solidFill>
              </a:rPr>
              <a:t>	Derived Definition</a:t>
            </a:r>
          </a:p>
          <a:p>
            <a:pPr marL="0" indent="0" algn="just">
              <a:buNone/>
            </a:pPr>
            <a:endParaRPr lang="en-IN" dirty="0"/>
          </a:p>
        </p:txBody>
      </p:sp>
    </p:spTree>
    <p:extLst>
      <p:ext uri="{BB962C8B-B14F-4D97-AF65-F5344CB8AC3E}">
        <p14:creationId xmlns:p14="http://schemas.microsoft.com/office/powerpoint/2010/main" val="24430721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00BA-004A-4BCF-B1CB-0DD07FB3DCCA}"/>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Types of Inheritance</a:t>
            </a:r>
          </a:p>
        </p:txBody>
      </p:sp>
      <p:pic>
        <p:nvPicPr>
          <p:cNvPr id="5" name="Content Placeholder 4">
            <a:extLst>
              <a:ext uri="{FF2B5EF4-FFF2-40B4-BE49-F238E27FC236}">
                <a16:creationId xmlns:a16="http://schemas.microsoft.com/office/drawing/2014/main" id="{50D7ADFA-2C5A-4971-89DD-BE68349A8549}"/>
              </a:ext>
            </a:extLst>
          </p:cNvPr>
          <p:cNvPicPr>
            <a:picLocks noGrp="1" noChangeAspect="1"/>
          </p:cNvPicPr>
          <p:nvPr>
            <p:ph idx="1"/>
          </p:nvPr>
        </p:nvPicPr>
        <p:blipFill>
          <a:blip r:embed="rId2"/>
          <a:stretch>
            <a:fillRect/>
          </a:stretch>
        </p:blipFill>
        <p:spPr>
          <a:xfrm>
            <a:off x="457200" y="1219200"/>
            <a:ext cx="8382000" cy="5257800"/>
          </a:xfrm>
          <a:prstGeom prst="rect">
            <a:avLst/>
          </a:prstGeom>
        </p:spPr>
      </p:pic>
    </p:spTree>
    <p:extLst>
      <p:ext uri="{BB962C8B-B14F-4D97-AF65-F5344CB8AC3E}">
        <p14:creationId xmlns:p14="http://schemas.microsoft.com/office/powerpoint/2010/main" val="26842449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25FC-CAED-4D61-85F4-F7E1F6F28049}"/>
              </a:ext>
            </a:extLst>
          </p:cNvPr>
          <p:cNvSpPr>
            <a:spLocks noGrp="1"/>
          </p:cNvSpPr>
          <p:nvPr>
            <p:ph type="title"/>
          </p:nvPr>
        </p:nvSpPr>
        <p:spPr>
          <a:xfrm>
            <a:off x="457200" y="274638"/>
            <a:ext cx="8229600" cy="457199"/>
          </a:xfrm>
        </p:spPr>
        <p:txBody>
          <a:bodyPr>
            <a:normAutofit fontScale="90000"/>
          </a:bodyPr>
          <a:lstStyle/>
          <a:p>
            <a:r>
              <a:rPr lang="en-IN" dirty="0"/>
              <a:t>Single Inheritance</a:t>
            </a:r>
          </a:p>
        </p:txBody>
      </p:sp>
      <p:pic>
        <p:nvPicPr>
          <p:cNvPr id="4" name="Content Placeholder 3">
            <a:extLst>
              <a:ext uri="{FF2B5EF4-FFF2-40B4-BE49-F238E27FC236}">
                <a16:creationId xmlns:a16="http://schemas.microsoft.com/office/drawing/2014/main" id="{B3C3E71B-0444-49BC-AF5E-9DBFECD679D3}"/>
              </a:ext>
            </a:extLst>
          </p:cNvPr>
          <p:cNvPicPr>
            <a:picLocks noGrp="1" noChangeAspect="1"/>
          </p:cNvPicPr>
          <p:nvPr>
            <p:ph idx="1"/>
          </p:nvPr>
        </p:nvPicPr>
        <p:blipFill>
          <a:blip r:embed="rId2"/>
          <a:stretch>
            <a:fillRect/>
          </a:stretch>
        </p:blipFill>
        <p:spPr>
          <a:xfrm>
            <a:off x="838200" y="1371600"/>
            <a:ext cx="6467475" cy="3038475"/>
          </a:xfrm>
          <a:prstGeom prst="rect">
            <a:avLst/>
          </a:prstGeom>
          <a:ln>
            <a:solidFill>
              <a:srgbClr val="00B050"/>
            </a:solidFill>
          </a:ln>
        </p:spPr>
      </p:pic>
      <p:pic>
        <p:nvPicPr>
          <p:cNvPr id="5" name="Picture 4">
            <a:extLst>
              <a:ext uri="{FF2B5EF4-FFF2-40B4-BE49-F238E27FC236}">
                <a16:creationId xmlns:a16="http://schemas.microsoft.com/office/drawing/2014/main" id="{83439BF9-0B7D-4738-B2FC-AC38C9DDD826}"/>
              </a:ext>
            </a:extLst>
          </p:cNvPr>
          <p:cNvPicPr>
            <a:picLocks noChangeAspect="1"/>
          </p:cNvPicPr>
          <p:nvPr/>
        </p:nvPicPr>
        <p:blipFill>
          <a:blip r:embed="rId3"/>
          <a:stretch>
            <a:fillRect/>
          </a:stretch>
        </p:blipFill>
        <p:spPr>
          <a:xfrm>
            <a:off x="1905000" y="4930775"/>
            <a:ext cx="3248025" cy="238125"/>
          </a:xfrm>
          <a:prstGeom prst="rect">
            <a:avLst/>
          </a:prstGeom>
          <a:ln>
            <a:solidFill>
              <a:srgbClr val="C00000"/>
            </a:solidFill>
          </a:ln>
        </p:spPr>
      </p:pic>
    </p:spTree>
    <p:extLst>
      <p:ext uri="{BB962C8B-B14F-4D97-AF65-F5344CB8AC3E}">
        <p14:creationId xmlns:p14="http://schemas.microsoft.com/office/powerpoint/2010/main" val="24126048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625D-65FB-4716-B6E0-D1E66BD2C7A9}"/>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Multiple Inheritance</a:t>
            </a:r>
          </a:p>
        </p:txBody>
      </p:sp>
      <p:pic>
        <p:nvPicPr>
          <p:cNvPr id="4" name="Content Placeholder 3">
            <a:extLst>
              <a:ext uri="{FF2B5EF4-FFF2-40B4-BE49-F238E27FC236}">
                <a16:creationId xmlns:a16="http://schemas.microsoft.com/office/drawing/2014/main" id="{2AE25016-ADBD-4713-82A4-E622CB62BD20}"/>
              </a:ext>
            </a:extLst>
          </p:cNvPr>
          <p:cNvPicPr>
            <a:picLocks noGrp="1" noChangeAspect="1"/>
          </p:cNvPicPr>
          <p:nvPr>
            <p:ph idx="1"/>
          </p:nvPr>
        </p:nvPicPr>
        <p:blipFill>
          <a:blip r:embed="rId2"/>
          <a:stretch>
            <a:fillRect/>
          </a:stretch>
        </p:blipFill>
        <p:spPr>
          <a:xfrm>
            <a:off x="304800" y="1066800"/>
            <a:ext cx="4125153" cy="5059363"/>
          </a:xfrm>
          <a:prstGeom prst="rect">
            <a:avLst/>
          </a:prstGeom>
          <a:ln>
            <a:solidFill>
              <a:srgbClr val="00B050"/>
            </a:solidFill>
          </a:ln>
        </p:spPr>
      </p:pic>
      <p:pic>
        <p:nvPicPr>
          <p:cNvPr id="5" name="Picture 4">
            <a:extLst>
              <a:ext uri="{FF2B5EF4-FFF2-40B4-BE49-F238E27FC236}">
                <a16:creationId xmlns:a16="http://schemas.microsoft.com/office/drawing/2014/main" id="{D063D975-F8EB-4553-896F-75301FB5F391}"/>
              </a:ext>
            </a:extLst>
          </p:cNvPr>
          <p:cNvPicPr>
            <a:picLocks noChangeAspect="1"/>
          </p:cNvPicPr>
          <p:nvPr/>
        </p:nvPicPr>
        <p:blipFill>
          <a:blip r:embed="rId3"/>
          <a:stretch>
            <a:fillRect/>
          </a:stretch>
        </p:blipFill>
        <p:spPr>
          <a:xfrm>
            <a:off x="5638800" y="2895600"/>
            <a:ext cx="2009775" cy="438150"/>
          </a:xfrm>
          <a:prstGeom prst="rect">
            <a:avLst/>
          </a:prstGeom>
          <a:ln>
            <a:solidFill>
              <a:srgbClr val="FF0000"/>
            </a:solidFill>
          </a:ln>
        </p:spPr>
      </p:pic>
    </p:spTree>
    <p:extLst>
      <p:ext uri="{BB962C8B-B14F-4D97-AF65-F5344CB8AC3E}">
        <p14:creationId xmlns:p14="http://schemas.microsoft.com/office/powerpoint/2010/main" val="1966005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br>
              <a:rPr lang="en-US" dirty="0"/>
            </a:br>
            <a:r>
              <a:rPr lang="en-US" dirty="0"/>
              <a:t>Execute Python Syntax</a:t>
            </a:r>
            <a:br>
              <a:rPr lang="en-US" dirty="0"/>
            </a:br>
            <a:endParaRPr lang="en-US" dirty="0"/>
          </a:p>
        </p:txBody>
      </p:sp>
      <p:sp>
        <p:nvSpPr>
          <p:cNvPr id="3" name="Content Placeholder 2"/>
          <p:cNvSpPr>
            <a:spLocks noGrp="1"/>
          </p:cNvSpPr>
          <p:nvPr>
            <p:ph idx="1"/>
          </p:nvPr>
        </p:nvSpPr>
        <p:spPr>
          <a:xfrm>
            <a:off x="381000" y="1447801"/>
            <a:ext cx="8229600" cy="1676400"/>
          </a:xfrm>
        </p:spPr>
        <p:txBody>
          <a:bodyPr/>
          <a:lstStyle/>
          <a:p>
            <a:pPr algn="just"/>
            <a:r>
              <a:rPr lang="en-US" sz="2800" dirty="0"/>
              <a:t>As we learned in the previous page, Python syntax can be executed by writing directly in the Command Line:</a:t>
            </a:r>
          </a:p>
          <a:p>
            <a:endParaRPr lang="en-US" dirty="0"/>
          </a:p>
        </p:txBody>
      </p:sp>
      <p:pic>
        <p:nvPicPr>
          <p:cNvPr id="2051" name="Picture 3"/>
          <p:cNvPicPr>
            <a:picLocks noChangeAspect="1" noChangeArrowheads="1"/>
          </p:cNvPicPr>
          <p:nvPr/>
        </p:nvPicPr>
        <p:blipFill>
          <a:blip r:embed="rId2"/>
          <a:srcRect/>
          <a:stretch>
            <a:fillRect/>
          </a:stretch>
        </p:blipFill>
        <p:spPr bwMode="auto">
          <a:xfrm>
            <a:off x="838200" y="3124200"/>
            <a:ext cx="7239000" cy="914400"/>
          </a:xfrm>
          <a:prstGeom prst="rect">
            <a:avLst/>
          </a:prstGeom>
          <a:noFill/>
          <a:ln w="9525">
            <a:noFill/>
            <a:miter lim="800000"/>
            <a:headEnd/>
            <a:tailEnd/>
          </a:ln>
          <a:effectLst/>
        </p:spPr>
      </p:pic>
      <p:sp>
        <p:nvSpPr>
          <p:cNvPr id="6" name="Rectangle 5"/>
          <p:cNvSpPr/>
          <p:nvPr/>
        </p:nvSpPr>
        <p:spPr>
          <a:xfrm>
            <a:off x="838200" y="4114800"/>
            <a:ext cx="7543800" cy="1384995"/>
          </a:xfrm>
          <a:prstGeom prst="rect">
            <a:avLst/>
          </a:prstGeom>
        </p:spPr>
        <p:txBody>
          <a:bodyPr wrap="square">
            <a:spAutoFit/>
          </a:bodyPr>
          <a:lstStyle/>
          <a:p>
            <a:pPr algn="just"/>
            <a:r>
              <a:rPr lang="en-US" sz="2800" dirty="0"/>
              <a:t>Or by creating a python file on the server, using the .</a:t>
            </a:r>
            <a:r>
              <a:rPr lang="en-US" sz="2800" dirty="0" err="1"/>
              <a:t>py</a:t>
            </a:r>
            <a:r>
              <a:rPr lang="en-US" sz="2800" dirty="0"/>
              <a:t> file extension, and running it in the Command Line:</a:t>
            </a:r>
          </a:p>
        </p:txBody>
      </p:sp>
      <p:pic>
        <p:nvPicPr>
          <p:cNvPr id="2052" name="Picture 4"/>
          <p:cNvPicPr>
            <a:picLocks noChangeAspect="1" noChangeArrowheads="1"/>
          </p:cNvPicPr>
          <p:nvPr/>
        </p:nvPicPr>
        <p:blipFill>
          <a:blip r:embed="rId3"/>
          <a:srcRect/>
          <a:stretch>
            <a:fillRect/>
          </a:stretch>
        </p:blipFill>
        <p:spPr bwMode="auto">
          <a:xfrm>
            <a:off x="838200" y="5562600"/>
            <a:ext cx="6324600" cy="685800"/>
          </a:xfrm>
          <a:prstGeom prst="rect">
            <a:avLst/>
          </a:prstGeom>
          <a:noFill/>
          <a:ln w="9525">
            <a:noFill/>
            <a:miter lim="800000"/>
            <a:headEnd/>
            <a:tailEnd/>
          </a:ln>
          <a:effec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08B3-7427-4B2F-BCAB-92DDB53944D6}"/>
              </a:ext>
            </a:extLst>
          </p:cNvPr>
          <p:cNvSpPr>
            <a:spLocks noGrp="1"/>
          </p:cNvSpPr>
          <p:nvPr>
            <p:ph type="title"/>
          </p:nvPr>
        </p:nvSpPr>
        <p:spPr>
          <a:xfrm>
            <a:off x="457200" y="274638"/>
            <a:ext cx="8229600" cy="457199"/>
          </a:xfrm>
        </p:spPr>
        <p:txBody>
          <a:bodyPr>
            <a:normAutofit fontScale="90000"/>
          </a:bodyPr>
          <a:lstStyle/>
          <a:p>
            <a:r>
              <a:rPr lang="en-IN" dirty="0">
                <a:solidFill>
                  <a:srgbClr val="0070C0"/>
                </a:solidFill>
              </a:rPr>
              <a:t>Multilevel Inheritance</a:t>
            </a:r>
          </a:p>
        </p:txBody>
      </p:sp>
      <p:pic>
        <p:nvPicPr>
          <p:cNvPr id="4" name="Content Placeholder 3">
            <a:extLst>
              <a:ext uri="{FF2B5EF4-FFF2-40B4-BE49-F238E27FC236}">
                <a16:creationId xmlns:a16="http://schemas.microsoft.com/office/drawing/2014/main" id="{E9FB4E7F-0576-4496-B1DE-94A90589E0FE}"/>
              </a:ext>
            </a:extLst>
          </p:cNvPr>
          <p:cNvPicPr>
            <a:picLocks noGrp="1" noChangeAspect="1"/>
          </p:cNvPicPr>
          <p:nvPr>
            <p:ph idx="1"/>
          </p:nvPr>
        </p:nvPicPr>
        <p:blipFill>
          <a:blip r:embed="rId2"/>
          <a:stretch>
            <a:fillRect/>
          </a:stretch>
        </p:blipFill>
        <p:spPr>
          <a:xfrm>
            <a:off x="228600" y="1371600"/>
            <a:ext cx="4875458" cy="4525963"/>
          </a:xfrm>
          <a:prstGeom prst="rect">
            <a:avLst/>
          </a:prstGeom>
          <a:ln>
            <a:solidFill>
              <a:srgbClr val="00B050"/>
            </a:solidFill>
          </a:ln>
        </p:spPr>
      </p:pic>
      <p:pic>
        <p:nvPicPr>
          <p:cNvPr id="5" name="Picture 4">
            <a:extLst>
              <a:ext uri="{FF2B5EF4-FFF2-40B4-BE49-F238E27FC236}">
                <a16:creationId xmlns:a16="http://schemas.microsoft.com/office/drawing/2014/main" id="{11B2234E-A307-4B92-9B19-6C3CD978E0CF}"/>
              </a:ext>
            </a:extLst>
          </p:cNvPr>
          <p:cNvPicPr>
            <a:picLocks noChangeAspect="1"/>
          </p:cNvPicPr>
          <p:nvPr/>
        </p:nvPicPr>
        <p:blipFill>
          <a:blip r:embed="rId3"/>
          <a:stretch>
            <a:fillRect/>
          </a:stretch>
        </p:blipFill>
        <p:spPr>
          <a:xfrm>
            <a:off x="5257800" y="1600200"/>
            <a:ext cx="3076575" cy="723900"/>
          </a:xfrm>
          <a:prstGeom prst="rect">
            <a:avLst/>
          </a:prstGeom>
          <a:ln>
            <a:solidFill>
              <a:srgbClr val="FF0000"/>
            </a:solidFill>
          </a:ln>
        </p:spPr>
      </p:pic>
    </p:spTree>
    <p:extLst>
      <p:ext uri="{BB962C8B-B14F-4D97-AF65-F5344CB8AC3E}">
        <p14:creationId xmlns:p14="http://schemas.microsoft.com/office/powerpoint/2010/main" val="151614249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7DF2-D942-474C-97B8-47524F5DC926}"/>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Hierarchical Inheritance</a:t>
            </a:r>
          </a:p>
        </p:txBody>
      </p:sp>
      <p:pic>
        <p:nvPicPr>
          <p:cNvPr id="4" name="Content Placeholder 3">
            <a:extLst>
              <a:ext uri="{FF2B5EF4-FFF2-40B4-BE49-F238E27FC236}">
                <a16:creationId xmlns:a16="http://schemas.microsoft.com/office/drawing/2014/main" id="{5751E79F-E3F1-477F-8E54-AD11EFC410BA}"/>
              </a:ext>
            </a:extLst>
          </p:cNvPr>
          <p:cNvPicPr>
            <a:picLocks noGrp="1" noChangeAspect="1"/>
          </p:cNvPicPr>
          <p:nvPr>
            <p:ph idx="1"/>
          </p:nvPr>
        </p:nvPicPr>
        <p:blipFill>
          <a:blip r:embed="rId2"/>
          <a:stretch>
            <a:fillRect/>
          </a:stretch>
        </p:blipFill>
        <p:spPr>
          <a:xfrm>
            <a:off x="457200" y="1219200"/>
            <a:ext cx="4676828" cy="5130483"/>
          </a:xfrm>
          <a:prstGeom prst="rect">
            <a:avLst/>
          </a:prstGeom>
          <a:ln>
            <a:solidFill>
              <a:srgbClr val="00B050"/>
            </a:solidFill>
          </a:ln>
        </p:spPr>
      </p:pic>
      <p:pic>
        <p:nvPicPr>
          <p:cNvPr id="5" name="Picture 4">
            <a:extLst>
              <a:ext uri="{FF2B5EF4-FFF2-40B4-BE49-F238E27FC236}">
                <a16:creationId xmlns:a16="http://schemas.microsoft.com/office/drawing/2014/main" id="{C946A5BA-A8E5-424C-81BD-A81520C234AB}"/>
              </a:ext>
            </a:extLst>
          </p:cNvPr>
          <p:cNvPicPr>
            <a:picLocks noChangeAspect="1"/>
          </p:cNvPicPr>
          <p:nvPr/>
        </p:nvPicPr>
        <p:blipFill>
          <a:blip r:embed="rId3"/>
          <a:stretch>
            <a:fillRect/>
          </a:stretch>
        </p:blipFill>
        <p:spPr>
          <a:xfrm>
            <a:off x="5715000" y="4800600"/>
            <a:ext cx="2733675" cy="904875"/>
          </a:xfrm>
          <a:prstGeom prst="rect">
            <a:avLst/>
          </a:prstGeom>
          <a:ln>
            <a:solidFill>
              <a:srgbClr val="FF0000"/>
            </a:solidFill>
          </a:ln>
        </p:spPr>
      </p:pic>
    </p:spTree>
    <p:extLst>
      <p:ext uri="{BB962C8B-B14F-4D97-AF65-F5344CB8AC3E}">
        <p14:creationId xmlns:p14="http://schemas.microsoft.com/office/powerpoint/2010/main" val="308918284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2CF0-5957-4958-81CB-025D460BAB5E}"/>
              </a:ext>
            </a:extLst>
          </p:cNvPr>
          <p:cNvSpPr>
            <a:spLocks noGrp="1"/>
          </p:cNvSpPr>
          <p:nvPr>
            <p:ph type="title"/>
          </p:nvPr>
        </p:nvSpPr>
        <p:spPr/>
        <p:txBody>
          <a:bodyPr>
            <a:normAutofit fontScale="90000"/>
          </a:bodyPr>
          <a:lstStyle/>
          <a:p>
            <a:r>
              <a:rPr lang="en-IN" dirty="0"/>
              <a:t>Examples</a:t>
            </a:r>
            <a:br>
              <a:rPr lang="en-IN" dirty="0"/>
            </a:br>
            <a:r>
              <a:rPr lang="en-US" sz="3100" dirty="0"/>
              <a:t>Below is a simple Python program that creates a class with a single method.</a:t>
            </a:r>
            <a:endParaRPr lang="en-IN" sz="3100" dirty="0"/>
          </a:p>
        </p:txBody>
      </p:sp>
      <p:pic>
        <p:nvPicPr>
          <p:cNvPr id="4" name="Content Placeholder 3">
            <a:extLst>
              <a:ext uri="{FF2B5EF4-FFF2-40B4-BE49-F238E27FC236}">
                <a16:creationId xmlns:a16="http://schemas.microsoft.com/office/drawing/2014/main" id="{E2BFF76F-BB3A-49E5-AB52-6FA500ABBB2A}"/>
              </a:ext>
            </a:extLst>
          </p:cNvPr>
          <p:cNvPicPr>
            <a:picLocks noGrp="1" noChangeAspect="1"/>
          </p:cNvPicPr>
          <p:nvPr>
            <p:ph idx="1"/>
          </p:nvPr>
        </p:nvPicPr>
        <p:blipFill>
          <a:blip r:embed="rId2"/>
          <a:stretch>
            <a:fillRect/>
          </a:stretch>
        </p:blipFill>
        <p:spPr>
          <a:xfrm>
            <a:off x="1295400" y="2133600"/>
            <a:ext cx="5029200" cy="3581400"/>
          </a:xfrm>
          <a:prstGeom prst="rect">
            <a:avLst/>
          </a:prstGeom>
        </p:spPr>
      </p:pic>
      <p:pic>
        <p:nvPicPr>
          <p:cNvPr id="5" name="Picture 4">
            <a:extLst>
              <a:ext uri="{FF2B5EF4-FFF2-40B4-BE49-F238E27FC236}">
                <a16:creationId xmlns:a16="http://schemas.microsoft.com/office/drawing/2014/main" id="{DBA33291-7527-4F0B-909F-6DF13D484E5C}"/>
              </a:ext>
            </a:extLst>
          </p:cNvPr>
          <p:cNvPicPr>
            <a:picLocks noChangeAspect="1"/>
          </p:cNvPicPr>
          <p:nvPr/>
        </p:nvPicPr>
        <p:blipFill>
          <a:blip r:embed="rId3"/>
          <a:stretch>
            <a:fillRect/>
          </a:stretch>
        </p:blipFill>
        <p:spPr>
          <a:xfrm>
            <a:off x="4882598" y="4953000"/>
            <a:ext cx="3790950" cy="1104900"/>
          </a:xfrm>
          <a:prstGeom prst="rect">
            <a:avLst/>
          </a:prstGeom>
        </p:spPr>
      </p:pic>
    </p:spTree>
    <p:extLst>
      <p:ext uri="{BB962C8B-B14F-4D97-AF65-F5344CB8AC3E}">
        <p14:creationId xmlns:p14="http://schemas.microsoft.com/office/powerpoint/2010/main" val="50955393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7B54EA-8587-4038-90DA-88F412E7A28E}"/>
              </a:ext>
            </a:extLst>
          </p:cNvPr>
          <p:cNvSpPr>
            <a:spLocks noGrp="1"/>
          </p:cNvSpPr>
          <p:nvPr>
            <p:ph idx="1"/>
          </p:nvPr>
        </p:nvSpPr>
        <p:spPr>
          <a:xfrm>
            <a:off x="457200" y="1166018"/>
            <a:ext cx="8229600" cy="4525963"/>
          </a:xfrm>
        </p:spPr>
        <p:txBody>
          <a:bodyPr>
            <a:normAutofit lnSpcReduction="10000"/>
          </a:bodyPr>
          <a:lstStyle/>
          <a:p>
            <a:pPr fontAlgn="base"/>
            <a:r>
              <a:rPr lang="en-US" b="1" dirty="0"/>
              <a:t>Class:</a:t>
            </a:r>
            <a:endParaRPr lang="en-US" dirty="0"/>
          </a:p>
          <a:p>
            <a:pPr fontAlgn="base"/>
            <a:r>
              <a:rPr lang="en-US" dirty="0"/>
              <a:t>A class is a blueprint that defines the variables and the methods (Characteristics) common to all objects of a certain kind.</a:t>
            </a:r>
          </a:p>
          <a:p>
            <a:pPr fontAlgn="base"/>
            <a:r>
              <a:rPr lang="en-US" dirty="0"/>
              <a:t>Example: If Car is a class, then Audi A6 is an object of the Car class. All cars share similar features like 4 wheels, 1 steering wheel, windows, breaks etc. Audi A6 (The Car object) has all these features.</a:t>
            </a:r>
          </a:p>
          <a:p>
            <a:endParaRPr lang="en-IN" dirty="0"/>
          </a:p>
        </p:txBody>
      </p:sp>
    </p:spTree>
    <p:extLst>
      <p:ext uri="{BB962C8B-B14F-4D97-AF65-F5344CB8AC3E}">
        <p14:creationId xmlns:p14="http://schemas.microsoft.com/office/powerpoint/2010/main" val="20299511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F0F65-043A-4491-BE70-A67A01AFA505}"/>
              </a:ext>
            </a:extLst>
          </p:cNvPr>
          <p:cNvSpPr>
            <a:spLocks noGrp="1"/>
          </p:cNvSpPr>
          <p:nvPr>
            <p:ph idx="1"/>
          </p:nvPr>
        </p:nvSpPr>
        <p:spPr>
          <a:xfrm>
            <a:off x="533400" y="228600"/>
            <a:ext cx="8229600" cy="4525963"/>
          </a:xfrm>
        </p:spPr>
        <p:txBody>
          <a:bodyPr>
            <a:noAutofit/>
          </a:bodyPr>
          <a:lstStyle/>
          <a:p>
            <a:pPr fontAlgn="base"/>
            <a:r>
              <a:rPr lang="en-US" sz="2800" b="1" dirty="0"/>
              <a:t>The self</a:t>
            </a:r>
            <a:r>
              <a:rPr lang="en-US" sz="2800" dirty="0"/>
              <a:t> </a:t>
            </a:r>
            <a:br>
              <a:rPr lang="en-US" sz="2800" dirty="0"/>
            </a:br>
            <a:r>
              <a:rPr lang="en-US" sz="2800" dirty="0"/>
              <a:t> Class methods must have an extra first parameter in the method definition. We do not give a value for this parameter when we call the method, Python provides it</a:t>
            </a:r>
          </a:p>
          <a:p>
            <a:pPr algn="just" fontAlgn="base"/>
            <a:r>
              <a:rPr lang="en-US" sz="2800" dirty="0"/>
              <a:t>If we have a method that takes no arguments, then we still have to have one argument – the self. See fun() in the above simple example.</a:t>
            </a:r>
          </a:p>
          <a:p>
            <a:pPr algn="just" fontAlgn="base"/>
            <a:r>
              <a:rPr lang="en-US" sz="2800" dirty="0"/>
              <a:t>This is similar to this pointer in C++ and this reference in Java.</a:t>
            </a:r>
          </a:p>
          <a:p>
            <a:pPr algn="just" fontAlgn="base"/>
            <a:r>
              <a:rPr lang="en-US" sz="2800" dirty="0"/>
              <a:t>When we call a method of this object as </a:t>
            </a:r>
            <a:r>
              <a:rPr lang="en-US" sz="2800" dirty="0" err="1"/>
              <a:t>myobject.method</a:t>
            </a:r>
            <a:r>
              <a:rPr lang="en-US" sz="2800" dirty="0"/>
              <a:t>(arg1, arg2), this is automatically converted by Python into </a:t>
            </a:r>
            <a:r>
              <a:rPr lang="en-US" sz="2800" dirty="0" err="1"/>
              <a:t>MyClass.method</a:t>
            </a:r>
            <a:r>
              <a:rPr lang="en-US" sz="2800" dirty="0"/>
              <a:t>(</a:t>
            </a:r>
            <a:r>
              <a:rPr lang="en-US" sz="2800" dirty="0" err="1"/>
              <a:t>myobject</a:t>
            </a:r>
            <a:r>
              <a:rPr lang="en-US" sz="2800" dirty="0"/>
              <a:t>, arg1, arg2) – this is all the special self is about.</a:t>
            </a:r>
          </a:p>
          <a:p>
            <a:pPr algn="just"/>
            <a:endParaRPr lang="en-IN" sz="2800" dirty="0"/>
          </a:p>
        </p:txBody>
      </p:sp>
    </p:spTree>
    <p:extLst>
      <p:ext uri="{BB962C8B-B14F-4D97-AF65-F5344CB8AC3E}">
        <p14:creationId xmlns:p14="http://schemas.microsoft.com/office/powerpoint/2010/main" val="42437695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684D-906E-4690-8F03-EE4EA140F4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D541DF-6AA0-46E8-94E6-A5D82A677FCD}"/>
              </a:ext>
            </a:extLst>
          </p:cNvPr>
          <p:cNvSpPr>
            <a:spLocks noGrp="1"/>
          </p:cNvSpPr>
          <p:nvPr>
            <p:ph idx="1"/>
          </p:nvPr>
        </p:nvSpPr>
        <p:spPr/>
        <p:txBody>
          <a:bodyPr/>
          <a:lstStyle/>
          <a:p>
            <a:r>
              <a:rPr lang="en-US" b="1" dirty="0"/>
              <a:t>The __</a:t>
            </a:r>
            <a:r>
              <a:rPr lang="en-US" b="1" dirty="0" err="1"/>
              <a:t>init</a:t>
            </a:r>
            <a:r>
              <a:rPr lang="en-US" b="1" dirty="0"/>
              <a:t>__ method</a:t>
            </a:r>
            <a:r>
              <a:rPr lang="en-US" dirty="0"/>
              <a:t> </a:t>
            </a:r>
            <a:br>
              <a:rPr lang="en-US" dirty="0"/>
            </a:br>
            <a:r>
              <a:rPr lang="en-US" dirty="0"/>
              <a:t>The __</a:t>
            </a:r>
            <a:r>
              <a:rPr lang="en-US" dirty="0" err="1"/>
              <a:t>init</a:t>
            </a:r>
            <a:r>
              <a:rPr lang="en-US" dirty="0"/>
              <a:t>__ method is similar to constructors in C++ and Java. It is run as soon as an object of a class is instantiated. The method is useful to do any initialization you want to do with your object. </a:t>
            </a:r>
            <a:endParaRPr lang="en-IN" dirty="0"/>
          </a:p>
        </p:txBody>
      </p:sp>
    </p:spTree>
    <p:extLst>
      <p:ext uri="{BB962C8B-B14F-4D97-AF65-F5344CB8AC3E}">
        <p14:creationId xmlns:p14="http://schemas.microsoft.com/office/powerpoint/2010/main" val="9716174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776C-23FC-4093-8C28-7E38888CE56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E106FF7-9C6B-409D-9617-1E31C4DADD00}"/>
              </a:ext>
            </a:extLst>
          </p:cNvPr>
          <p:cNvPicPr>
            <a:picLocks noGrp="1" noChangeAspect="1"/>
          </p:cNvPicPr>
          <p:nvPr>
            <p:ph idx="1"/>
          </p:nvPr>
        </p:nvPicPr>
        <p:blipFill>
          <a:blip r:embed="rId2"/>
          <a:stretch>
            <a:fillRect/>
          </a:stretch>
        </p:blipFill>
        <p:spPr>
          <a:xfrm>
            <a:off x="838200" y="1508919"/>
            <a:ext cx="6496050" cy="2667000"/>
          </a:xfrm>
          <a:prstGeom prst="rect">
            <a:avLst/>
          </a:prstGeom>
        </p:spPr>
      </p:pic>
      <p:pic>
        <p:nvPicPr>
          <p:cNvPr id="5" name="Picture 4">
            <a:extLst>
              <a:ext uri="{FF2B5EF4-FFF2-40B4-BE49-F238E27FC236}">
                <a16:creationId xmlns:a16="http://schemas.microsoft.com/office/drawing/2014/main" id="{740F3E30-048C-41D2-BC73-5DAF87A17F14}"/>
              </a:ext>
            </a:extLst>
          </p:cNvPr>
          <p:cNvPicPr>
            <a:picLocks noChangeAspect="1"/>
          </p:cNvPicPr>
          <p:nvPr/>
        </p:nvPicPr>
        <p:blipFill>
          <a:blip r:embed="rId3"/>
          <a:stretch>
            <a:fillRect/>
          </a:stretch>
        </p:blipFill>
        <p:spPr>
          <a:xfrm>
            <a:off x="685800" y="4267200"/>
            <a:ext cx="6267450" cy="1971675"/>
          </a:xfrm>
          <a:prstGeom prst="rect">
            <a:avLst/>
          </a:prstGeom>
        </p:spPr>
      </p:pic>
    </p:spTree>
    <p:extLst>
      <p:ext uri="{BB962C8B-B14F-4D97-AF65-F5344CB8AC3E}">
        <p14:creationId xmlns:p14="http://schemas.microsoft.com/office/powerpoint/2010/main" val="47605033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A6AD2-21DA-4D50-9EB0-1BA64CF34D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2B6093-88C5-4B8F-82AF-00B2D1F746AA}"/>
              </a:ext>
            </a:extLst>
          </p:cNvPr>
          <p:cNvSpPr>
            <a:spLocks noGrp="1"/>
          </p:cNvSpPr>
          <p:nvPr>
            <p:ph idx="1"/>
          </p:nvPr>
        </p:nvSpPr>
        <p:spPr/>
        <p:txBody>
          <a:bodyPr/>
          <a:lstStyle/>
          <a:p>
            <a:r>
              <a:rPr lang="en-US" b="1" dirty="0"/>
              <a:t>Class and Instance Variables (Or attributes)</a:t>
            </a:r>
            <a:r>
              <a:rPr lang="en-US" dirty="0"/>
              <a:t> </a:t>
            </a:r>
            <a:br>
              <a:rPr lang="en-US" dirty="0"/>
            </a:br>
            <a:r>
              <a:rPr lang="en-US" dirty="0"/>
              <a:t>In Python, instance variables are variables whose value is assigned inside a constructor or method with self. </a:t>
            </a:r>
            <a:br>
              <a:rPr lang="en-US" dirty="0"/>
            </a:br>
            <a:r>
              <a:rPr lang="en-US" dirty="0"/>
              <a:t>Class variables are variables whose value is assigned in class.</a:t>
            </a:r>
            <a:endParaRPr lang="en-IN" dirty="0"/>
          </a:p>
        </p:txBody>
      </p:sp>
    </p:spTree>
    <p:extLst>
      <p:ext uri="{BB962C8B-B14F-4D97-AF65-F5344CB8AC3E}">
        <p14:creationId xmlns:p14="http://schemas.microsoft.com/office/powerpoint/2010/main" val="6989446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B800D59-8444-45B1-9724-A13D34CE408B}"/>
              </a:ext>
            </a:extLst>
          </p:cNvPr>
          <p:cNvSpPr>
            <a:spLocks noGrp="1" noChangeArrowheads="1"/>
          </p:cNvSpPr>
          <p:nvPr>
            <p:ph idx="1"/>
          </p:nvPr>
        </p:nvSpPr>
        <p:spPr bwMode="auto">
          <a:xfrm>
            <a:off x="533400" y="457200"/>
            <a:ext cx="8153400" cy="39395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Python program to show that the variables with a value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assigned in class declaration, are class variables and</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variables inside methods and constructors are instance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variables.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Class for Computer Science Student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onsolas" panose="020B0609020204030204" pitchFamily="49" charset="0"/>
              </a:rPr>
              <a:t>class</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CSStudent</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Class Variable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stream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FF"/>
                </a:solidFill>
                <a:effectLst/>
                <a:latin typeface="Consolas" panose="020B0609020204030204" pitchFamily="49" charset="0"/>
              </a:rPr>
              <a:t>'</a:t>
            </a:r>
            <a:r>
              <a:rPr kumimoji="0" lang="en-US" altLang="en-US" sz="1600" b="0" i="0" u="none" strike="noStrike" cap="none" normalizeH="0" baseline="0" dirty="0" err="1">
                <a:ln>
                  <a:noFill/>
                </a:ln>
                <a:solidFill>
                  <a:srgbClr val="0000FF"/>
                </a:solidFill>
                <a:effectLst/>
                <a:latin typeface="Consolas" panose="020B0609020204030204" pitchFamily="49" charset="0"/>
              </a:rPr>
              <a:t>cse</a:t>
            </a:r>
            <a:r>
              <a:rPr kumimoji="0" lang="en-US" altLang="en-US" sz="1600" b="0" i="0" u="none" strike="noStrike" cap="none" normalizeH="0" baseline="0" dirty="0">
                <a:ln>
                  <a:noFill/>
                </a:ln>
                <a:solidFill>
                  <a:srgbClr val="0000FF"/>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The </a:t>
            </a:r>
            <a:r>
              <a:rPr kumimoji="0" lang="en-US" altLang="en-US" sz="1600" b="0" i="0" u="none" strike="noStrike" cap="none" normalizeH="0" baseline="0" dirty="0" err="1">
                <a:ln>
                  <a:noFill/>
                </a:ln>
                <a:solidFill>
                  <a:srgbClr val="008200"/>
                </a:solidFill>
                <a:effectLst/>
                <a:latin typeface="Consolas" panose="020B0609020204030204" pitchFamily="49" charset="0"/>
              </a:rPr>
              <a:t>init</a:t>
            </a:r>
            <a:r>
              <a:rPr kumimoji="0" lang="en-US" altLang="en-US" sz="1600" b="0" i="0" u="none" strike="noStrike" cap="none" normalizeH="0" baseline="0" dirty="0">
                <a:ln>
                  <a:noFill/>
                </a:ln>
                <a:solidFill>
                  <a:srgbClr val="008200"/>
                </a:solidFill>
                <a:effectLst/>
                <a:latin typeface="Consolas" panose="020B0609020204030204" pitchFamily="49" charset="0"/>
              </a:rPr>
              <a:t> method or constructor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def</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__</a:t>
            </a:r>
            <a:r>
              <a:rPr kumimoji="0" lang="en-US" altLang="en-US" sz="1600" b="0" i="0" u="none" strike="noStrike" cap="none" normalizeH="0" baseline="0" dirty="0" err="1">
                <a:ln>
                  <a:noFill/>
                </a:ln>
                <a:solidFill>
                  <a:srgbClr val="000000"/>
                </a:solidFill>
                <a:effectLst/>
                <a:latin typeface="Consolas" panose="020B0609020204030204" pitchFamily="49" charset="0"/>
              </a:rPr>
              <a:t>init</a:t>
            </a:r>
            <a:r>
              <a:rPr kumimoji="0" lang="en-US" altLang="en-US" sz="1600" b="0" i="0" u="none" strike="noStrike" cap="none" normalizeH="0" baseline="0" dirty="0">
                <a:ln>
                  <a:noFill/>
                </a:ln>
                <a:solidFill>
                  <a:srgbClr val="000000"/>
                </a:solidFill>
                <a:effectLst/>
                <a:latin typeface="Consolas" panose="020B0609020204030204" pitchFamily="49" charset="0"/>
              </a:rPr>
              <a:t>__(</a:t>
            </a:r>
            <a:r>
              <a:rPr kumimoji="0" lang="en-US" altLang="en-US" sz="1600" b="0" i="0" u="none" strike="noStrike" cap="none" normalizeH="0" baseline="0" dirty="0">
                <a:ln>
                  <a:noFill/>
                </a:ln>
                <a:solidFill>
                  <a:srgbClr val="808080"/>
                </a:solidFill>
                <a:effectLst/>
                <a:latin typeface="Consolas" panose="020B0609020204030204" pitchFamily="49" charset="0"/>
              </a:rPr>
              <a:t>self</a:t>
            </a:r>
            <a:r>
              <a:rPr kumimoji="0" lang="en-US" altLang="en-US" sz="1600" b="0" i="0" u="none" strike="noStrike" cap="none" normalizeH="0" baseline="0" dirty="0">
                <a:ln>
                  <a:noFill/>
                </a:ln>
                <a:solidFill>
                  <a:srgbClr val="000000"/>
                </a:solidFill>
                <a:effectLst/>
                <a:latin typeface="Consolas" panose="020B0609020204030204" pitchFamily="49" charset="0"/>
              </a:rPr>
              <a:t>, roll):</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Instance Variable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808080"/>
                </a:solidFill>
                <a:effectLst/>
                <a:latin typeface="Consolas" panose="020B0609020204030204" pitchFamily="49" charset="0"/>
              </a:rPr>
              <a:t>self</a:t>
            </a:r>
            <a:r>
              <a:rPr kumimoji="0" lang="en-US" altLang="en-US" sz="1600" b="0" i="0" u="none" strike="noStrike" cap="none" normalizeH="0" baseline="0" dirty="0" err="1">
                <a:ln>
                  <a:noFill/>
                </a:ln>
                <a:solidFill>
                  <a:srgbClr val="000000"/>
                </a:solidFill>
                <a:effectLst/>
                <a:latin typeface="Consolas" panose="020B0609020204030204" pitchFamily="49" charset="0"/>
              </a:rPr>
              <a:t>.roll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a:ln>
                  <a:noFill/>
                </a:ln>
                <a:solidFill>
                  <a:srgbClr val="000000"/>
                </a:solidFill>
                <a:effectLst/>
                <a:latin typeface="Consolas" panose="020B0609020204030204" pitchFamily="49" charset="0"/>
              </a:rPr>
              <a:t>roll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7929540-4BFA-4229-8002-0C19414DF725}"/>
              </a:ext>
            </a:extLst>
          </p:cNvPr>
          <p:cNvSpPr>
            <a:spLocks noChangeArrowheads="1"/>
          </p:cNvSpPr>
          <p:nvPr/>
        </p:nvSpPr>
        <p:spPr bwMode="auto">
          <a:xfrm>
            <a:off x="533400" y="3903583"/>
            <a:ext cx="8077200"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Objects of </a:t>
            </a:r>
            <a:r>
              <a:rPr kumimoji="0" lang="en-US" altLang="en-US" sz="1600" b="0" i="0" u="none" strike="noStrike" cap="none" normalizeH="0" baseline="0" dirty="0" err="1">
                <a:ln>
                  <a:noFill/>
                </a:ln>
                <a:solidFill>
                  <a:srgbClr val="008200"/>
                </a:solidFill>
                <a:effectLst/>
                <a:latin typeface="Consolas" panose="020B0609020204030204" pitchFamily="49" charset="0"/>
              </a:rPr>
              <a:t>CSStudent</a:t>
            </a:r>
            <a:r>
              <a:rPr kumimoji="0" lang="en-US" altLang="en-US" sz="1600" b="0" i="0" u="none" strike="noStrike" cap="none" normalizeH="0" baseline="0" dirty="0">
                <a:ln>
                  <a:noFill/>
                </a:ln>
                <a:solidFill>
                  <a:srgbClr val="008200"/>
                </a:solidFill>
                <a:effectLst/>
                <a:latin typeface="Consolas" panose="020B0609020204030204" pitchFamily="49" charset="0"/>
              </a:rPr>
              <a:t> class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a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CSStudent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9900"/>
                </a:solidFill>
                <a:effectLst/>
                <a:latin typeface="Consolas" panose="020B0609020204030204" pitchFamily="49" charset="0"/>
              </a:rPr>
              <a:t>101</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nsolas" panose="020B0609020204030204" pitchFamily="49" charset="0"/>
              </a:rPr>
              <a:t>b </a:t>
            </a:r>
            <a:r>
              <a:rPr kumimoji="0" lang="en-US" altLang="en-US" sz="1600" b="1" i="0" u="none" strike="noStrike" cap="none" normalizeH="0" baseline="0" dirty="0">
                <a:ln>
                  <a:noFill/>
                </a:ln>
                <a:solidFill>
                  <a:srgbClr val="006699"/>
                </a:solidFill>
                <a:effectLst/>
                <a:latin typeface="Consolas" panose="020B0609020204030204" pitchFamily="49" charset="0"/>
              </a:rPr>
              <a:t>=</a:t>
            </a:r>
            <a:r>
              <a:rPr kumimoji="0" lang="en-US" altLang="en-US" sz="1600" b="0" i="0" u="none" strike="noStrike" cap="none" normalizeH="0" baseline="0" dirty="0">
                <a:ln>
                  <a:noFill/>
                </a:ln>
                <a:solidFill>
                  <a:srgbClr val="40424E"/>
                </a:solidFill>
                <a:effectLst/>
                <a:latin typeface="Consolas" panose="020B0609020204030204" pitchFamily="49" charset="0"/>
              </a:rPr>
              <a:t> </a:t>
            </a:r>
            <a:r>
              <a:rPr kumimoji="0" lang="en-US" altLang="en-US" sz="1600" b="0" i="0" u="none" strike="noStrike" cap="none" normalizeH="0" baseline="0" dirty="0" err="1">
                <a:ln>
                  <a:noFill/>
                </a:ln>
                <a:solidFill>
                  <a:srgbClr val="000000"/>
                </a:solidFill>
                <a:effectLst/>
                <a:latin typeface="Consolas" panose="020B0609020204030204" pitchFamily="49" charset="0"/>
              </a:rPr>
              <a:t>CSStudent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a:ln>
                  <a:noFill/>
                </a:ln>
                <a:solidFill>
                  <a:srgbClr val="009900"/>
                </a:solidFill>
                <a:effectLst/>
                <a:latin typeface="Consolas" panose="020B0609020204030204" pitchFamily="49" charset="0"/>
              </a:rPr>
              <a:t>102</a:t>
            </a:r>
            <a:r>
              <a:rPr kumimoji="0" lang="en-US" altLang="en-US" sz="1600" b="0" i="0" u="none" strike="noStrike" cap="none" normalizeH="0" baseline="0" dirty="0">
                <a:ln>
                  <a:noFill/>
                </a:ln>
                <a:solidFill>
                  <a:srgbClr val="0000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a.stream</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prints "</a:t>
            </a:r>
            <a:r>
              <a:rPr kumimoji="0" lang="en-US" altLang="en-US" sz="1600" b="0" i="0" u="none" strike="noStrike" cap="none" normalizeH="0" baseline="0" dirty="0" err="1">
                <a:ln>
                  <a:noFill/>
                </a:ln>
                <a:solidFill>
                  <a:srgbClr val="008200"/>
                </a:solidFill>
                <a:effectLst/>
                <a:latin typeface="Consolas" panose="020B0609020204030204" pitchFamily="49" charset="0"/>
              </a:rPr>
              <a:t>cse</a:t>
            </a:r>
            <a:r>
              <a:rPr kumimoji="0" lang="en-US" altLang="en-US" sz="1600" b="0" i="0" u="none" strike="noStrike" cap="none" normalizeH="0" baseline="0" dirty="0">
                <a:ln>
                  <a:noFill/>
                </a:ln>
                <a:solidFill>
                  <a:srgbClr val="0082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b.stream</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prints "</a:t>
            </a:r>
            <a:r>
              <a:rPr kumimoji="0" lang="en-US" altLang="en-US" sz="1600" b="0" i="0" u="none" strike="noStrike" cap="none" normalizeH="0" baseline="0" dirty="0" err="1">
                <a:ln>
                  <a:noFill/>
                </a:ln>
                <a:solidFill>
                  <a:srgbClr val="008200"/>
                </a:solidFill>
                <a:effectLst/>
                <a:latin typeface="Consolas" panose="020B0609020204030204" pitchFamily="49" charset="0"/>
              </a:rPr>
              <a:t>cse</a:t>
            </a:r>
            <a:r>
              <a:rPr kumimoji="0" lang="en-US" altLang="en-US" sz="1600" b="0" i="0" u="none" strike="noStrike" cap="none" normalizeH="0" baseline="0" dirty="0">
                <a:ln>
                  <a:noFill/>
                </a:ln>
                <a:solidFill>
                  <a:srgbClr val="008200"/>
                </a:solidFill>
                <a:effectLst/>
                <a:latin typeface="Consolas" panose="020B0609020204030204" pitchFamily="49" charset="0"/>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1493"/>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a.roll</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prints 101</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24E"/>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Class variables can be accessed using class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8200"/>
                </a:solidFill>
                <a:effectLst/>
                <a:latin typeface="Consolas" panose="020B0609020204030204" pitchFamily="49" charset="0"/>
              </a:rPr>
              <a:t># name also</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6699"/>
                </a:solidFill>
                <a:effectLst/>
                <a:latin typeface="Consolas" panose="020B0609020204030204" pitchFamily="49" charset="0"/>
              </a:rPr>
              <a:t>print</a:t>
            </a:r>
            <a:r>
              <a:rPr kumimoji="0" lang="en-US" altLang="en-US" sz="1600" b="0" i="0" u="none" strike="noStrike" cap="none" normalizeH="0" baseline="0" dirty="0">
                <a:ln>
                  <a:noFill/>
                </a:ln>
                <a:solidFill>
                  <a:srgbClr val="000000"/>
                </a:solidFill>
                <a:effectLst/>
                <a:latin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rPr>
              <a:t>CSStudent.stream</a:t>
            </a:r>
            <a:r>
              <a:rPr kumimoji="0" lang="en-US" altLang="en-US" sz="1600" b="0" i="0" u="none" strike="noStrike" cap="none" normalizeH="0" baseline="0" dirty="0">
                <a:ln>
                  <a:noFill/>
                </a:ln>
                <a:solidFill>
                  <a:srgbClr val="000000"/>
                </a:solidFill>
                <a:effectLst/>
                <a:latin typeface="Consolas" panose="020B0609020204030204" pitchFamily="49" charset="0"/>
              </a:rPr>
              <a:t>) </a:t>
            </a:r>
            <a:r>
              <a:rPr kumimoji="0" lang="en-US" altLang="en-US" sz="1600" b="0" i="0" u="none" strike="noStrike" cap="none" normalizeH="0" baseline="0" dirty="0">
                <a:ln>
                  <a:noFill/>
                </a:ln>
                <a:solidFill>
                  <a:srgbClr val="008200"/>
                </a:solidFill>
                <a:effectLst/>
                <a:latin typeface="Consolas" panose="020B0609020204030204" pitchFamily="49" charset="0"/>
              </a:rPr>
              <a:t># prints "</a:t>
            </a:r>
            <a:r>
              <a:rPr kumimoji="0" lang="en-US" altLang="en-US" sz="1600" b="0" i="0" u="none" strike="noStrike" cap="none" normalizeH="0" baseline="0" dirty="0" err="1">
                <a:ln>
                  <a:noFill/>
                </a:ln>
                <a:solidFill>
                  <a:srgbClr val="008200"/>
                </a:solidFill>
                <a:effectLst/>
                <a:latin typeface="Consolas" panose="020B0609020204030204" pitchFamily="49" charset="0"/>
              </a:rPr>
              <a:t>cse</a:t>
            </a:r>
            <a:r>
              <a:rPr kumimoji="0" lang="en-US" altLang="en-US" sz="1600" b="0" i="0" u="none" strike="noStrike" cap="none" normalizeH="0" baseline="0" dirty="0">
                <a:ln>
                  <a:noFill/>
                </a:ln>
                <a:solidFill>
                  <a:srgbClr val="008200"/>
                </a:solidFill>
                <a:effectLst/>
                <a:latin typeface="Consolas" panose="020B0609020204030204" pitchFamily="49"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32209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6E69-CC31-41C0-9041-E65750DA5EE2}"/>
              </a:ext>
            </a:extLst>
          </p:cNvPr>
          <p:cNvSpPr>
            <a:spLocks noGrp="1"/>
          </p:cNvSpPr>
          <p:nvPr>
            <p:ph type="title"/>
          </p:nvPr>
        </p:nvSpPr>
        <p:spPr>
          <a:xfrm>
            <a:off x="457200" y="203518"/>
            <a:ext cx="8229600" cy="639762"/>
          </a:xfrm>
        </p:spPr>
        <p:txBody>
          <a:bodyPr>
            <a:normAutofit fontScale="90000"/>
          </a:bodyPr>
          <a:lstStyle/>
          <a:p>
            <a:r>
              <a:rPr lang="en-IN" dirty="0">
                <a:solidFill>
                  <a:srgbClr val="0070C0"/>
                </a:solidFill>
              </a:rPr>
              <a:t>Polymorphism</a:t>
            </a:r>
          </a:p>
        </p:txBody>
      </p:sp>
      <p:sp>
        <p:nvSpPr>
          <p:cNvPr id="3" name="Content Placeholder 2">
            <a:extLst>
              <a:ext uri="{FF2B5EF4-FFF2-40B4-BE49-F238E27FC236}">
                <a16:creationId xmlns:a16="http://schemas.microsoft.com/office/drawing/2014/main" id="{E0FEE739-3C93-4589-BB46-313EFB5D5C69}"/>
              </a:ext>
            </a:extLst>
          </p:cNvPr>
          <p:cNvSpPr>
            <a:spLocks noGrp="1"/>
          </p:cNvSpPr>
          <p:nvPr>
            <p:ph idx="1"/>
          </p:nvPr>
        </p:nvSpPr>
        <p:spPr>
          <a:xfrm>
            <a:off x="457200" y="990600"/>
            <a:ext cx="8229600" cy="5135563"/>
          </a:xfrm>
          <a:ln>
            <a:solidFill>
              <a:srgbClr val="00B050"/>
            </a:solidFill>
          </a:ln>
        </p:spPr>
        <p:txBody>
          <a:bodyPr/>
          <a:lstStyle/>
          <a:p>
            <a:pPr algn="just"/>
            <a:r>
              <a:rPr lang="en-US" dirty="0"/>
              <a:t>Polymorphism is a very important concept in programming. </a:t>
            </a:r>
          </a:p>
          <a:p>
            <a:pPr algn="just"/>
            <a:r>
              <a:rPr lang="en-US" dirty="0"/>
              <a:t>It refers to the use of a single type entity (method, operator or object) to represent different types in different scenarios.</a:t>
            </a:r>
          </a:p>
          <a:p>
            <a:pPr marL="0" indent="0" algn="just">
              <a:buNone/>
            </a:pPr>
            <a:r>
              <a:rPr lang="en-IN" dirty="0">
                <a:solidFill>
                  <a:srgbClr val="FF0000"/>
                </a:solidFill>
              </a:rPr>
              <a:t>Types:</a:t>
            </a:r>
          </a:p>
          <a:p>
            <a:pPr marL="857250" lvl="1" indent="-457200" algn="just"/>
            <a:r>
              <a:rPr lang="en-IN" dirty="0"/>
              <a:t>Function Overloading</a:t>
            </a:r>
          </a:p>
          <a:p>
            <a:pPr marL="857250" lvl="1" indent="-457200" algn="just"/>
            <a:r>
              <a:rPr lang="en-IN" dirty="0"/>
              <a:t>Operator Overloading</a:t>
            </a:r>
          </a:p>
          <a:p>
            <a:pPr marL="0" indent="0" algn="just">
              <a:buNone/>
            </a:pPr>
            <a:endParaRPr lang="en-IN" dirty="0"/>
          </a:p>
        </p:txBody>
      </p:sp>
    </p:spTree>
    <p:extLst>
      <p:ext uri="{BB962C8B-B14F-4D97-AF65-F5344CB8AC3E}">
        <p14:creationId xmlns:p14="http://schemas.microsoft.com/office/powerpoint/2010/main" val="360478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Python Indentation</a:t>
            </a:r>
            <a:br>
              <a:rPr lang="en-US" dirty="0"/>
            </a:br>
            <a:endParaRPr lang="en-US" dirty="0"/>
          </a:p>
        </p:txBody>
      </p:sp>
      <p:sp>
        <p:nvSpPr>
          <p:cNvPr id="3" name="Content Placeholder 2"/>
          <p:cNvSpPr>
            <a:spLocks noGrp="1"/>
          </p:cNvSpPr>
          <p:nvPr>
            <p:ph idx="1"/>
          </p:nvPr>
        </p:nvSpPr>
        <p:spPr>
          <a:xfrm>
            <a:off x="457200" y="914400"/>
            <a:ext cx="8229600" cy="4525963"/>
          </a:xfrm>
        </p:spPr>
        <p:txBody>
          <a:bodyPr>
            <a:normAutofit/>
          </a:bodyPr>
          <a:lstStyle/>
          <a:p>
            <a:pPr algn="just"/>
            <a:r>
              <a:rPr lang="en-US" sz="2800" dirty="0"/>
              <a:t>Indentation refers to the spaces at the beginning of a code line.</a:t>
            </a:r>
          </a:p>
          <a:p>
            <a:pPr algn="just"/>
            <a:r>
              <a:rPr lang="en-US" sz="2800" dirty="0"/>
              <a:t>Where in other programming languages the indentation in code is for readability only, the indentation in Python is very important.</a:t>
            </a:r>
          </a:p>
          <a:p>
            <a:pPr algn="just"/>
            <a:r>
              <a:rPr lang="en-US" sz="2800" dirty="0"/>
              <a:t>Python uses indentation to indicate a block of code.</a:t>
            </a:r>
          </a:p>
          <a:p>
            <a:pPr>
              <a:buNone/>
            </a:pPr>
            <a:r>
              <a:rPr lang="en-US" sz="2800" b="1" dirty="0"/>
              <a:t>Example</a:t>
            </a:r>
          </a:p>
          <a:p>
            <a:pPr>
              <a:buNone/>
            </a:pPr>
            <a:r>
              <a:rPr lang="en-US" sz="2800" b="1" dirty="0"/>
              <a:t>if 5 &gt; 2:</a:t>
            </a:r>
            <a:br>
              <a:rPr lang="en-US" sz="2800" b="1" dirty="0"/>
            </a:br>
            <a:r>
              <a:rPr lang="en-US" sz="2800" b="1" dirty="0"/>
              <a:t>  print("Five is greater than two!")</a:t>
            </a:r>
          </a:p>
          <a:p>
            <a:pPr algn="just"/>
            <a:endParaRPr lang="en-US" sz="2800"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3079-2DAA-4382-B0FB-3B4EE47556AE}"/>
              </a:ext>
            </a:extLst>
          </p:cNvPr>
          <p:cNvSpPr>
            <a:spLocks noGrp="1"/>
          </p:cNvSpPr>
          <p:nvPr>
            <p:ph type="title"/>
          </p:nvPr>
        </p:nvSpPr>
        <p:spPr>
          <a:xfrm>
            <a:off x="457200" y="203518"/>
            <a:ext cx="8229600" cy="715962"/>
          </a:xfrm>
        </p:spPr>
        <p:txBody>
          <a:bodyPr>
            <a:normAutofit fontScale="90000"/>
          </a:bodyPr>
          <a:lstStyle/>
          <a:p>
            <a:br>
              <a:rPr lang="en-IN" dirty="0"/>
            </a:br>
            <a:r>
              <a:rPr lang="en-IN" dirty="0">
                <a:solidFill>
                  <a:srgbClr val="0070C0"/>
                </a:solidFill>
              </a:rPr>
              <a:t>Function Overloading</a:t>
            </a:r>
            <a:br>
              <a:rPr lang="en-IN" dirty="0"/>
            </a:br>
            <a:endParaRPr lang="en-IN" dirty="0"/>
          </a:p>
        </p:txBody>
      </p:sp>
      <p:sp>
        <p:nvSpPr>
          <p:cNvPr id="3" name="Content Placeholder 2">
            <a:extLst>
              <a:ext uri="{FF2B5EF4-FFF2-40B4-BE49-F238E27FC236}">
                <a16:creationId xmlns:a16="http://schemas.microsoft.com/office/drawing/2014/main" id="{DE00081D-526C-49E8-B708-753DE0C769EA}"/>
              </a:ext>
            </a:extLst>
          </p:cNvPr>
          <p:cNvSpPr>
            <a:spLocks noGrp="1"/>
          </p:cNvSpPr>
          <p:nvPr>
            <p:ph idx="1"/>
          </p:nvPr>
        </p:nvSpPr>
        <p:spPr>
          <a:xfrm>
            <a:off x="457200" y="990600"/>
            <a:ext cx="8229600" cy="5592762"/>
          </a:xfrm>
          <a:ln>
            <a:solidFill>
              <a:srgbClr val="00B050"/>
            </a:solidFill>
          </a:ln>
        </p:spPr>
        <p:txBody>
          <a:bodyPr/>
          <a:lstStyle/>
          <a:p>
            <a:r>
              <a:rPr lang="en-IN" dirty="0"/>
              <a:t>Process of using same  function name to perform  multiple operation</a:t>
            </a:r>
          </a:p>
          <a:p>
            <a:pPr marL="0" indent="0">
              <a:buNone/>
            </a:pPr>
            <a:r>
              <a:rPr lang="en-IN" dirty="0"/>
              <a:t>Example:</a:t>
            </a:r>
          </a:p>
          <a:p>
            <a:pPr marL="0" indent="0">
              <a:buNone/>
            </a:pPr>
            <a:endParaRPr lang="en-IN" dirty="0"/>
          </a:p>
        </p:txBody>
      </p:sp>
      <p:pic>
        <p:nvPicPr>
          <p:cNvPr id="5" name="Picture 4">
            <a:extLst>
              <a:ext uri="{FF2B5EF4-FFF2-40B4-BE49-F238E27FC236}">
                <a16:creationId xmlns:a16="http://schemas.microsoft.com/office/drawing/2014/main" id="{A6B09F26-7A88-4E30-9609-9019B73770FF}"/>
              </a:ext>
            </a:extLst>
          </p:cNvPr>
          <p:cNvPicPr>
            <a:picLocks noChangeAspect="1"/>
          </p:cNvPicPr>
          <p:nvPr/>
        </p:nvPicPr>
        <p:blipFill>
          <a:blip r:embed="rId2"/>
          <a:stretch>
            <a:fillRect/>
          </a:stretch>
        </p:blipFill>
        <p:spPr>
          <a:xfrm>
            <a:off x="3276600" y="1981200"/>
            <a:ext cx="4319587" cy="4595812"/>
          </a:xfrm>
          <a:prstGeom prst="rect">
            <a:avLst/>
          </a:prstGeom>
        </p:spPr>
      </p:pic>
    </p:spTree>
    <p:extLst>
      <p:ext uri="{BB962C8B-B14F-4D97-AF65-F5344CB8AC3E}">
        <p14:creationId xmlns:p14="http://schemas.microsoft.com/office/powerpoint/2010/main" val="243978151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D6585-DEF8-41BD-91BC-6BD8B3940843}"/>
              </a:ext>
            </a:extLst>
          </p:cNvPr>
          <p:cNvSpPr>
            <a:spLocks noGrp="1"/>
          </p:cNvSpPr>
          <p:nvPr>
            <p:ph type="title"/>
          </p:nvPr>
        </p:nvSpPr>
        <p:spPr>
          <a:xfrm>
            <a:off x="457200" y="274638"/>
            <a:ext cx="8229600" cy="563562"/>
          </a:xfrm>
        </p:spPr>
        <p:txBody>
          <a:bodyPr>
            <a:normAutofit fontScale="90000"/>
          </a:bodyPr>
          <a:lstStyle/>
          <a:p>
            <a:r>
              <a:rPr lang="en-IN" dirty="0">
                <a:solidFill>
                  <a:srgbClr val="0070C0"/>
                </a:solidFill>
              </a:rPr>
              <a:t>Operator Overloading </a:t>
            </a:r>
          </a:p>
        </p:txBody>
      </p:sp>
      <p:sp>
        <p:nvSpPr>
          <p:cNvPr id="3" name="Content Placeholder 2">
            <a:extLst>
              <a:ext uri="{FF2B5EF4-FFF2-40B4-BE49-F238E27FC236}">
                <a16:creationId xmlns:a16="http://schemas.microsoft.com/office/drawing/2014/main" id="{57C66EBE-BFC1-4325-A5A4-F7F5F7019776}"/>
              </a:ext>
            </a:extLst>
          </p:cNvPr>
          <p:cNvSpPr>
            <a:spLocks noGrp="1"/>
          </p:cNvSpPr>
          <p:nvPr>
            <p:ph idx="1"/>
          </p:nvPr>
        </p:nvSpPr>
        <p:spPr>
          <a:xfrm>
            <a:off x="152400" y="838200"/>
            <a:ext cx="8534400" cy="5867400"/>
          </a:xfrm>
          <a:ln>
            <a:solidFill>
              <a:srgbClr val="00B050"/>
            </a:solidFill>
          </a:ln>
        </p:spPr>
        <p:txBody>
          <a:bodyPr/>
          <a:lstStyle/>
          <a:p>
            <a:r>
              <a:rPr lang="en-IN" dirty="0"/>
              <a:t>Defining methods for operator is known as operator overloading.</a:t>
            </a:r>
          </a:p>
          <a:p>
            <a:pPr marL="0" indent="0">
              <a:buNone/>
            </a:pPr>
            <a:endParaRPr lang="en-IN" dirty="0"/>
          </a:p>
        </p:txBody>
      </p:sp>
      <p:pic>
        <p:nvPicPr>
          <p:cNvPr id="7" name="Picture 6">
            <a:extLst>
              <a:ext uri="{FF2B5EF4-FFF2-40B4-BE49-F238E27FC236}">
                <a16:creationId xmlns:a16="http://schemas.microsoft.com/office/drawing/2014/main" id="{E30D98A3-A033-48B7-96D5-3C29A4886220}"/>
              </a:ext>
            </a:extLst>
          </p:cNvPr>
          <p:cNvPicPr>
            <a:picLocks noChangeAspect="1"/>
          </p:cNvPicPr>
          <p:nvPr/>
        </p:nvPicPr>
        <p:blipFill>
          <a:blip r:embed="rId2"/>
          <a:stretch>
            <a:fillRect/>
          </a:stretch>
        </p:blipFill>
        <p:spPr>
          <a:xfrm>
            <a:off x="381000" y="1828800"/>
            <a:ext cx="7772400" cy="4634416"/>
          </a:xfrm>
          <a:prstGeom prst="rect">
            <a:avLst/>
          </a:prstGeom>
          <a:ln>
            <a:solidFill>
              <a:srgbClr val="00B050"/>
            </a:solidFill>
          </a:ln>
        </p:spPr>
      </p:pic>
    </p:spTree>
    <p:extLst>
      <p:ext uri="{BB962C8B-B14F-4D97-AF65-F5344CB8AC3E}">
        <p14:creationId xmlns:p14="http://schemas.microsoft.com/office/powerpoint/2010/main" val="2557915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2CEB-89E8-4AAB-B4BF-42A7D2117902}"/>
              </a:ext>
            </a:extLst>
          </p:cNvPr>
          <p:cNvSpPr>
            <a:spLocks noGrp="1"/>
          </p:cNvSpPr>
          <p:nvPr>
            <p:ph type="title"/>
          </p:nvPr>
        </p:nvSpPr>
        <p:spPr>
          <a:xfrm>
            <a:off x="457200" y="274638"/>
            <a:ext cx="8229600" cy="487362"/>
          </a:xfrm>
        </p:spPr>
        <p:txBody>
          <a:bodyPr>
            <a:normAutofit fontScale="90000"/>
          </a:bodyPr>
          <a:lstStyle/>
          <a:p>
            <a:r>
              <a:rPr lang="en-IN" dirty="0">
                <a:solidFill>
                  <a:srgbClr val="0070C0"/>
                </a:solidFill>
              </a:rPr>
              <a:t>Operator Overloading</a:t>
            </a:r>
            <a:endParaRPr lang="en-IN" dirty="0"/>
          </a:p>
        </p:txBody>
      </p:sp>
      <p:pic>
        <p:nvPicPr>
          <p:cNvPr id="4" name="Content Placeholder 3">
            <a:extLst>
              <a:ext uri="{FF2B5EF4-FFF2-40B4-BE49-F238E27FC236}">
                <a16:creationId xmlns:a16="http://schemas.microsoft.com/office/drawing/2014/main" id="{632E4203-EBDB-47F6-B667-CE6C656D5CEE}"/>
              </a:ext>
            </a:extLst>
          </p:cNvPr>
          <p:cNvPicPr>
            <a:picLocks noGrp="1" noChangeAspect="1"/>
          </p:cNvPicPr>
          <p:nvPr>
            <p:ph idx="1"/>
          </p:nvPr>
        </p:nvPicPr>
        <p:blipFill>
          <a:blip r:embed="rId2"/>
          <a:stretch>
            <a:fillRect/>
          </a:stretch>
        </p:blipFill>
        <p:spPr>
          <a:xfrm>
            <a:off x="685800" y="1143000"/>
            <a:ext cx="5627307" cy="5130483"/>
          </a:xfrm>
          <a:prstGeom prst="rect">
            <a:avLst/>
          </a:prstGeom>
          <a:ln>
            <a:solidFill>
              <a:srgbClr val="00B050"/>
            </a:solidFill>
          </a:ln>
        </p:spPr>
      </p:pic>
    </p:spTree>
    <p:extLst>
      <p:ext uri="{BB962C8B-B14F-4D97-AF65-F5344CB8AC3E}">
        <p14:creationId xmlns:p14="http://schemas.microsoft.com/office/powerpoint/2010/main" val="1771986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Python will give you an error if you skip the indentation:</a:t>
            </a:r>
          </a:p>
          <a:p>
            <a:pPr>
              <a:buNone/>
            </a:pPr>
            <a:endParaRPr lang="en-US" dirty="0"/>
          </a:p>
          <a:p>
            <a:pPr>
              <a:buNone/>
            </a:pPr>
            <a:r>
              <a:rPr lang="en-US" b="1" dirty="0"/>
              <a:t>Example</a:t>
            </a:r>
          </a:p>
          <a:p>
            <a:pPr>
              <a:buNone/>
            </a:pPr>
            <a:r>
              <a:rPr lang="en-US" b="1" dirty="0"/>
              <a:t>Syntax Error:</a:t>
            </a:r>
          </a:p>
          <a:p>
            <a:pPr>
              <a:buNone/>
            </a:pPr>
            <a:r>
              <a:rPr lang="en-US" b="1" dirty="0"/>
              <a:t>if 5 &gt; 2:</a:t>
            </a:r>
            <a:br>
              <a:rPr lang="en-US" b="1" dirty="0"/>
            </a:br>
            <a:r>
              <a:rPr lang="en-US" b="1" dirty="0"/>
              <a:t>print("Five is greater than two!")</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0CE3-C374-423B-8801-3F1A5BAB3DBB}"/>
              </a:ext>
            </a:extLst>
          </p:cNvPr>
          <p:cNvSpPr>
            <a:spLocks noGrp="1"/>
          </p:cNvSpPr>
          <p:nvPr>
            <p:ph type="title"/>
          </p:nvPr>
        </p:nvSpPr>
        <p:spPr/>
        <p:txBody>
          <a:bodyPr>
            <a:normAutofit fontScale="90000"/>
          </a:bodyPr>
          <a:lstStyle/>
          <a:p>
            <a:br>
              <a:rPr lang="en-US" dirty="0">
                <a:solidFill>
                  <a:srgbClr val="0070C0"/>
                </a:solidFill>
              </a:rPr>
            </a:br>
            <a:r>
              <a:rPr lang="en-US" dirty="0">
                <a:solidFill>
                  <a:srgbClr val="0070C0"/>
                </a:solidFill>
              </a:rPr>
              <a:t>  Points to Remember while Writing a Python Program  </a:t>
            </a:r>
            <a:br>
              <a:rPr lang="en-US" dirty="0">
                <a:solidFill>
                  <a:srgbClr val="0070C0"/>
                </a:solidFill>
              </a:rPr>
            </a:br>
            <a:r>
              <a:rPr lang="en-US" dirty="0">
                <a:solidFill>
                  <a:srgbClr val="0070C0"/>
                </a:solidFill>
              </a:rPr>
              <a:t> </a:t>
            </a:r>
            <a:endParaRPr lang="en-IN" dirty="0">
              <a:solidFill>
                <a:srgbClr val="0070C0"/>
              </a:solidFill>
            </a:endParaRPr>
          </a:p>
        </p:txBody>
      </p:sp>
      <p:sp>
        <p:nvSpPr>
          <p:cNvPr id="3" name="Content Placeholder 2">
            <a:extLst>
              <a:ext uri="{FF2B5EF4-FFF2-40B4-BE49-F238E27FC236}">
                <a16:creationId xmlns:a16="http://schemas.microsoft.com/office/drawing/2014/main" id="{C196518C-8EAC-4E93-8D04-B1AA644F83BF}"/>
              </a:ext>
            </a:extLst>
          </p:cNvPr>
          <p:cNvSpPr>
            <a:spLocks noGrp="1"/>
          </p:cNvSpPr>
          <p:nvPr>
            <p:ph idx="1"/>
          </p:nvPr>
        </p:nvSpPr>
        <p:spPr>
          <a:xfrm>
            <a:off x="457200" y="1600200"/>
            <a:ext cx="8229600" cy="4983162"/>
          </a:xfrm>
          <a:ln>
            <a:solidFill>
              <a:srgbClr val="00B050"/>
            </a:solidFill>
          </a:ln>
        </p:spPr>
        <p:txBody>
          <a:bodyPr>
            <a:normAutofit fontScale="92500" lnSpcReduction="10000"/>
          </a:bodyPr>
          <a:lstStyle/>
          <a:p>
            <a:pPr algn="just"/>
            <a:r>
              <a:rPr lang="en-IN" dirty="0"/>
              <a:t>Case sensitive </a:t>
            </a:r>
          </a:p>
          <a:p>
            <a:pPr algn="just"/>
            <a:r>
              <a:rPr lang="en-US" dirty="0"/>
              <a:t>Punctuation is not required at end of the statement</a:t>
            </a:r>
          </a:p>
          <a:p>
            <a:pPr algn="just"/>
            <a:r>
              <a:rPr lang="en-US" dirty="0"/>
              <a:t>In case of string use single or double quotes i.e.  ‘   ’ or   “   ”</a:t>
            </a:r>
          </a:p>
          <a:p>
            <a:pPr algn="just"/>
            <a:r>
              <a:rPr lang="en-US" dirty="0"/>
              <a:t> Must use proper indentation</a:t>
            </a:r>
          </a:p>
          <a:p>
            <a:pPr algn="just"/>
            <a:r>
              <a:rPr lang="en-US" dirty="0"/>
              <a:t>Python Program can be executed in two different modes:  </a:t>
            </a:r>
          </a:p>
          <a:p>
            <a:pPr lvl="1" algn="just"/>
            <a:r>
              <a:rPr lang="en-US" dirty="0"/>
              <a:t>Interactive Mode Programming</a:t>
            </a:r>
          </a:p>
          <a:p>
            <a:pPr lvl="1" algn="just"/>
            <a:r>
              <a:rPr lang="en-US" dirty="0"/>
              <a:t> Script mode programming</a:t>
            </a:r>
          </a:p>
          <a:p>
            <a:pPr lvl="1" algn="just"/>
            <a:endParaRPr lang="en-IN" dirty="0"/>
          </a:p>
        </p:txBody>
      </p:sp>
    </p:spTree>
    <p:extLst>
      <p:ext uri="{BB962C8B-B14F-4D97-AF65-F5344CB8AC3E}">
        <p14:creationId xmlns:p14="http://schemas.microsoft.com/office/powerpoint/2010/main" val="270209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4A77-C070-4CDE-B38B-9CE2D09C4805}"/>
              </a:ext>
            </a:extLst>
          </p:cNvPr>
          <p:cNvSpPr>
            <a:spLocks noGrp="1"/>
          </p:cNvSpPr>
          <p:nvPr>
            <p:ph type="title"/>
          </p:nvPr>
        </p:nvSpPr>
        <p:spPr/>
        <p:txBody>
          <a:bodyPr/>
          <a:lstStyle/>
          <a:p>
            <a:r>
              <a:rPr lang="en-IN" dirty="0"/>
              <a:t>Expressions</a:t>
            </a:r>
          </a:p>
        </p:txBody>
      </p:sp>
      <p:sp>
        <p:nvSpPr>
          <p:cNvPr id="3" name="Content Placeholder 2">
            <a:extLst>
              <a:ext uri="{FF2B5EF4-FFF2-40B4-BE49-F238E27FC236}">
                <a16:creationId xmlns:a16="http://schemas.microsoft.com/office/drawing/2014/main" id="{D52A52B5-FD87-4D4F-A2A8-101664834EFC}"/>
              </a:ext>
            </a:extLst>
          </p:cNvPr>
          <p:cNvSpPr>
            <a:spLocks noGrp="1"/>
          </p:cNvSpPr>
          <p:nvPr>
            <p:ph idx="1"/>
          </p:nvPr>
        </p:nvSpPr>
        <p:spPr>
          <a:xfrm>
            <a:off x="457200" y="1600201"/>
            <a:ext cx="8229600" cy="2133600"/>
          </a:xfrm>
        </p:spPr>
        <p:txBody>
          <a:bodyPr/>
          <a:lstStyle/>
          <a:p>
            <a:r>
              <a:rPr lang="en-US" dirty="0"/>
              <a:t>In Python, operators are special symbols that designate that some sort of computation should be performed. The values that an operator acts on are called </a:t>
            </a:r>
            <a:r>
              <a:rPr lang="en-US" b="1" dirty="0"/>
              <a:t>operands</a:t>
            </a:r>
            <a:r>
              <a:rPr lang="en-US" dirty="0"/>
              <a:t>.</a:t>
            </a:r>
          </a:p>
          <a:p>
            <a:endParaRPr lang="en-US" dirty="0"/>
          </a:p>
          <a:p>
            <a:endParaRPr lang="en-IN" dirty="0"/>
          </a:p>
        </p:txBody>
      </p:sp>
      <p:sp>
        <p:nvSpPr>
          <p:cNvPr id="4" name="Rectangle 1">
            <a:extLst>
              <a:ext uri="{FF2B5EF4-FFF2-40B4-BE49-F238E27FC236}">
                <a16:creationId xmlns:a16="http://schemas.microsoft.com/office/drawing/2014/main" id="{AA736C7D-64A2-4633-AF3C-01F35D78DD08}"/>
              </a:ext>
            </a:extLst>
          </p:cNvPr>
          <p:cNvSpPr>
            <a:spLocks noChangeArrowheads="1"/>
          </p:cNvSpPr>
          <p:nvPr/>
        </p:nvSpPr>
        <p:spPr bwMode="auto">
          <a:xfrm>
            <a:off x="1143000" y="4038600"/>
            <a:ext cx="1584088" cy="1809726"/>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a</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CF"/>
                </a:solidFill>
                <a:effectLst/>
                <a:latin typeface="SFMono-Regular"/>
              </a:rPr>
              <a:t>10</a:t>
            </a:r>
            <a:r>
              <a:rPr kumimoji="0" lang="en-US" altLang="en-US" sz="2400" b="0" i="0" u="none" strike="noStrike" cap="none" normalizeH="0" baseline="0" dirty="0">
                <a:ln>
                  <a:noFill/>
                </a:ln>
                <a:solidFill>
                  <a:srgbClr val="212529"/>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b</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CF"/>
                </a:solidFill>
                <a:effectLst/>
                <a:latin typeface="SFMono-Regular"/>
              </a:rPr>
              <a:t>20</a:t>
            </a:r>
            <a:r>
              <a:rPr kumimoji="0" lang="en-US" altLang="en-US" sz="2400" b="0" i="0" u="none" strike="noStrike" cap="none" normalizeH="0" baseline="0" dirty="0">
                <a:ln>
                  <a:noFill/>
                </a:ln>
                <a:solidFill>
                  <a:srgbClr val="212529"/>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a</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00"/>
                </a:solidFill>
                <a:effectLst/>
                <a:latin typeface="Arial" panose="020B0604020202020204" pitchFamily="34" charset="0"/>
              </a:rPr>
              <a:t>b</a:t>
            </a:r>
            <a:r>
              <a:rPr kumimoji="0" lang="en-US" altLang="en-US" sz="2400" b="0" i="0" u="none" strike="noStrike" cap="none" normalizeH="0" baseline="0" dirty="0">
                <a:ln>
                  <a:noFill/>
                </a:ln>
                <a:solidFill>
                  <a:srgbClr val="212529"/>
                </a:solidFill>
                <a:effectLst/>
                <a:latin typeface="SFMono-Regular"/>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6C757D"/>
                </a:solidFill>
                <a:effectLst/>
                <a:latin typeface="SFMono-Regular"/>
              </a:rPr>
              <a:t>30</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4093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C6B39-B802-4D39-97C8-B5D8744E9019}"/>
              </a:ext>
            </a:extLst>
          </p:cNvPr>
          <p:cNvSpPr>
            <a:spLocks noGrp="1"/>
          </p:cNvSpPr>
          <p:nvPr>
            <p:ph type="title"/>
          </p:nvPr>
        </p:nvSpPr>
        <p:spPr/>
        <p:txBody>
          <a:bodyPr/>
          <a:lstStyle/>
          <a:p>
            <a:endParaRPr lang="en-IN"/>
          </a:p>
        </p:txBody>
      </p:sp>
      <p:sp>
        <p:nvSpPr>
          <p:cNvPr id="5" name="Rectangle 4">
            <a:extLst>
              <a:ext uri="{FF2B5EF4-FFF2-40B4-BE49-F238E27FC236}">
                <a16:creationId xmlns:a16="http://schemas.microsoft.com/office/drawing/2014/main" id="{C5CDC76A-49AA-4337-81A3-3AD9009F0258}"/>
              </a:ext>
            </a:extLst>
          </p:cNvPr>
          <p:cNvSpPr/>
          <p:nvPr/>
        </p:nvSpPr>
        <p:spPr>
          <a:xfrm>
            <a:off x="625366" y="2228671"/>
            <a:ext cx="7680434" cy="1200329"/>
          </a:xfrm>
          <a:prstGeom prst="rect">
            <a:avLst/>
          </a:prstGeom>
        </p:spPr>
        <p:txBody>
          <a:bodyPr wrap="square">
            <a:spAutoFit/>
          </a:bodyPr>
          <a:lstStyle/>
          <a:p>
            <a:pPr lvl="0" algn="just" eaLnBrk="0" fontAlgn="base" hangingPunct="0">
              <a:spcBef>
                <a:spcPct val="0"/>
              </a:spcBef>
              <a:spcAft>
                <a:spcPct val="0"/>
              </a:spcAft>
            </a:pPr>
            <a:r>
              <a:rPr lang="en-US" altLang="en-US" sz="2400" dirty="0">
                <a:solidFill>
                  <a:srgbClr val="222222"/>
                </a:solidFill>
                <a:latin typeface="source sans pro" panose="020B0503030403020204" pitchFamily="34" charset="0"/>
              </a:rPr>
              <a:t>In this case, the </a:t>
            </a:r>
            <a:r>
              <a:rPr lang="en-US" altLang="en-US" sz="2400" dirty="0">
                <a:solidFill>
                  <a:srgbClr val="222222"/>
                </a:solidFill>
                <a:latin typeface="SFMono-Regular"/>
              </a:rPr>
              <a:t>+</a:t>
            </a:r>
            <a:r>
              <a:rPr lang="en-US" altLang="en-US" sz="2400" dirty="0">
                <a:solidFill>
                  <a:srgbClr val="222222"/>
                </a:solidFill>
                <a:latin typeface="source sans pro" panose="020B0503030403020204" pitchFamily="34" charset="0"/>
              </a:rPr>
              <a:t> operator adds the operands </a:t>
            </a:r>
            <a:r>
              <a:rPr lang="en-US" altLang="en-US" sz="2400" dirty="0">
                <a:solidFill>
                  <a:srgbClr val="222222"/>
                </a:solidFill>
                <a:latin typeface="SFMono-Regular"/>
              </a:rPr>
              <a:t>a</a:t>
            </a:r>
            <a:r>
              <a:rPr lang="en-US" altLang="en-US" sz="2400" dirty="0">
                <a:solidFill>
                  <a:srgbClr val="222222"/>
                </a:solidFill>
                <a:latin typeface="source sans pro" panose="020B0503030403020204" pitchFamily="34" charset="0"/>
              </a:rPr>
              <a:t> and </a:t>
            </a:r>
            <a:r>
              <a:rPr lang="en-US" altLang="en-US" sz="2400" dirty="0">
                <a:solidFill>
                  <a:srgbClr val="222222"/>
                </a:solidFill>
                <a:latin typeface="SFMono-Regular"/>
              </a:rPr>
              <a:t>b</a:t>
            </a:r>
            <a:r>
              <a:rPr lang="en-US" altLang="en-US" sz="2400" dirty="0">
                <a:solidFill>
                  <a:srgbClr val="222222"/>
                </a:solidFill>
                <a:latin typeface="source sans pro" panose="020B0503030403020204" pitchFamily="34" charset="0"/>
              </a:rPr>
              <a:t> together. An operand can be either a literal value or a variable that references an object:</a:t>
            </a:r>
            <a:r>
              <a:rPr lang="en-US" altLang="en-US" sz="2400" dirty="0"/>
              <a:t> </a:t>
            </a:r>
            <a:endParaRPr lang="en-US" altLang="en-US" sz="2400" dirty="0">
              <a:latin typeface="Arial" panose="020B0604020202020204" pitchFamily="34" charset="0"/>
            </a:endParaRPr>
          </a:p>
        </p:txBody>
      </p:sp>
      <p:sp>
        <p:nvSpPr>
          <p:cNvPr id="6" name="Rectangle 2">
            <a:extLst>
              <a:ext uri="{FF2B5EF4-FFF2-40B4-BE49-F238E27FC236}">
                <a16:creationId xmlns:a16="http://schemas.microsoft.com/office/drawing/2014/main" id="{488D5879-8021-476C-8677-4956327AC6C3}"/>
              </a:ext>
            </a:extLst>
          </p:cNvPr>
          <p:cNvSpPr>
            <a:spLocks noChangeArrowheads="1"/>
          </p:cNvSpPr>
          <p:nvPr/>
        </p:nvSpPr>
        <p:spPr bwMode="auto">
          <a:xfrm>
            <a:off x="838200" y="3581400"/>
            <a:ext cx="1909497" cy="1477328"/>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a</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CF"/>
                </a:solidFill>
                <a:effectLst/>
                <a:latin typeface="SFMono-Regular"/>
              </a:rPr>
              <a:t>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b</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CF"/>
                </a:solidFill>
                <a:effectLst/>
                <a:latin typeface="SFMono-Regular"/>
              </a:rPr>
              <a:t>20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8F5902"/>
                </a:solidFill>
                <a:effectLst/>
                <a:latin typeface="SFMono-Regular"/>
              </a:rPr>
              <a:t>&gt;&gt;&gt; </a:t>
            </a:r>
            <a:r>
              <a:rPr kumimoji="0" lang="en-US" altLang="en-US" sz="2400" b="0" i="0" u="none" strike="noStrike" cap="none" normalizeH="0" baseline="0" dirty="0">
                <a:ln>
                  <a:noFill/>
                </a:ln>
                <a:solidFill>
                  <a:srgbClr val="000000"/>
                </a:solidFill>
                <a:effectLst/>
                <a:latin typeface="Arial" panose="020B0604020202020204" pitchFamily="34" charset="0"/>
              </a:rPr>
              <a:t>a</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00"/>
                </a:solidFill>
                <a:effectLst/>
                <a:latin typeface="Arial" panose="020B0604020202020204" pitchFamily="34" charset="0"/>
              </a:rPr>
              <a:t>b</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CE5C00"/>
                </a:solidFill>
                <a:effectLst/>
                <a:latin typeface="Arial" panose="020B0604020202020204" pitchFamily="34" charset="0"/>
              </a:rPr>
              <a:t>-</a:t>
            </a:r>
            <a:r>
              <a:rPr kumimoji="0" lang="en-US" altLang="en-US" sz="2400" b="0" i="0" u="none" strike="noStrike" cap="none" normalizeH="0" baseline="0" dirty="0">
                <a:ln>
                  <a:noFill/>
                </a:ln>
                <a:solidFill>
                  <a:srgbClr val="212529"/>
                </a:solidFill>
                <a:effectLst/>
                <a:latin typeface="SFMono-Regular"/>
              </a:rPr>
              <a:t> </a:t>
            </a:r>
            <a:r>
              <a:rPr kumimoji="0" lang="en-US" altLang="en-US" sz="2400" b="0" i="0" u="none" strike="noStrike" cap="none" normalizeH="0" baseline="0" dirty="0">
                <a:ln>
                  <a:noFill/>
                </a:ln>
                <a:solidFill>
                  <a:srgbClr val="0000CF"/>
                </a:solidFill>
                <a:effectLst/>
                <a:latin typeface="SFMono-Regular"/>
              </a:rPr>
              <a:t>5</a:t>
            </a:r>
            <a:r>
              <a:rPr kumimoji="0" lang="en-US" altLang="en-US" sz="2400" b="0" i="0" u="none" strike="noStrike" cap="none" normalizeH="0" baseline="0" dirty="0">
                <a:ln>
                  <a:noFill/>
                </a:ln>
                <a:solidFill>
                  <a:srgbClr val="212529"/>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6C757D"/>
                </a:solidFill>
                <a:effectLst/>
                <a:latin typeface="SFMono-Regular"/>
              </a:rPr>
              <a:t>25</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0785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C276-FABA-49EA-A28A-B3B6EB1518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7C8720-956F-4795-8A17-F4072546243F}"/>
              </a:ext>
            </a:extLst>
          </p:cNvPr>
          <p:cNvSpPr>
            <a:spLocks noGrp="1"/>
          </p:cNvSpPr>
          <p:nvPr>
            <p:ph idx="1"/>
          </p:nvPr>
        </p:nvSpPr>
        <p:spPr/>
        <p:txBody>
          <a:bodyPr/>
          <a:lstStyle/>
          <a:p>
            <a:r>
              <a:rPr lang="en-US" u="sng" dirty="0">
                <a:hlinkClick r:id="rId2"/>
              </a:rPr>
              <a:t>Arithmetic Operators</a:t>
            </a:r>
            <a:endParaRPr lang="en-US" dirty="0"/>
          </a:p>
          <a:p>
            <a:r>
              <a:rPr lang="en-US" dirty="0">
                <a:hlinkClick r:id="rId3"/>
              </a:rPr>
              <a:t>Comparison Operators</a:t>
            </a:r>
            <a:endParaRPr lang="en-US" dirty="0"/>
          </a:p>
          <a:p>
            <a:r>
              <a:rPr lang="en-US" dirty="0">
                <a:hlinkClick r:id="rId4"/>
              </a:rPr>
              <a:t>Logical Operators</a:t>
            </a:r>
            <a:endParaRPr lang="en-US" dirty="0"/>
          </a:p>
          <a:p>
            <a:r>
              <a:rPr lang="en-US" dirty="0">
                <a:hlinkClick r:id="rId5"/>
              </a:rPr>
              <a:t>Bitwise Operators</a:t>
            </a:r>
            <a:endParaRPr lang="en-US" dirty="0"/>
          </a:p>
          <a:p>
            <a:r>
              <a:rPr lang="en-US" dirty="0">
                <a:hlinkClick r:id="rId6"/>
              </a:rPr>
              <a:t>Identity Operators</a:t>
            </a:r>
            <a:endParaRPr lang="en-US" dirty="0"/>
          </a:p>
          <a:p>
            <a:endParaRPr lang="en-IN" dirty="0"/>
          </a:p>
        </p:txBody>
      </p:sp>
    </p:spTree>
    <p:extLst>
      <p:ext uri="{BB962C8B-B14F-4D97-AF65-F5344CB8AC3E}">
        <p14:creationId xmlns:p14="http://schemas.microsoft.com/office/powerpoint/2010/main" val="3106842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BB541-EAB5-4025-A180-F7D2BD4CC64E}"/>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Expression</a:t>
            </a:r>
          </a:p>
        </p:txBody>
      </p:sp>
      <p:sp>
        <p:nvSpPr>
          <p:cNvPr id="3" name="Content Placeholder 2">
            <a:extLst>
              <a:ext uri="{FF2B5EF4-FFF2-40B4-BE49-F238E27FC236}">
                <a16:creationId xmlns:a16="http://schemas.microsoft.com/office/drawing/2014/main" id="{D60A4D87-29C7-4805-883B-02CF89D10527}"/>
              </a:ext>
            </a:extLst>
          </p:cNvPr>
          <p:cNvSpPr>
            <a:spLocks noGrp="1"/>
          </p:cNvSpPr>
          <p:nvPr>
            <p:ph idx="1"/>
          </p:nvPr>
        </p:nvSpPr>
        <p:spPr>
          <a:xfrm>
            <a:off x="457200" y="1066800"/>
            <a:ext cx="8229600" cy="5059363"/>
          </a:xfrm>
          <a:ln>
            <a:solidFill>
              <a:srgbClr val="00B050"/>
            </a:solidFill>
          </a:ln>
        </p:spPr>
        <p:txBody>
          <a:bodyPr>
            <a:normAutofit lnSpcReduction="10000"/>
          </a:bodyPr>
          <a:lstStyle/>
          <a:p>
            <a:r>
              <a:rPr lang="en-US" dirty="0"/>
              <a:t>An expression is a combination of variables, operators, values and calls to functions.</a:t>
            </a:r>
          </a:p>
          <a:p>
            <a:r>
              <a:rPr lang="en-US" dirty="0"/>
              <a:t>Expressions need to be evaluated</a:t>
            </a:r>
          </a:p>
          <a:p>
            <a:pPr marL="0" indent="0">
              <a:buNone/>
            </a:pPr>
            <a:r>
              <a:rPr lang="en-US" dirty="0"/>
              <a:t>Example:</a:t>
            </a:r>
          </a:p>
          <a:p>
            <a:pPr marL="0" indent="0">
              <a:buNone/>
            </a:pPr>
            <a:r>
              <a:rPr lang="en-US" dirty="0"/>
              <a:t>    </a:t>
            </a:r>
            <a:r>
              <a:rPr lang="en-US" dirty="0">
                <a:solidFill>
                  <a:srgbClr val="C00000"/>
                </a:solidFill>
              </a:rPr>
              <a:t>z= </a:t>
            </a:r>
            <a:r>
              <a:rPr lang="en-US" dirty="0" err="1">
                <a:solidFill>
                  <a:srgbClr val="C00000"/>
                </a:solidFill>
              </a:rPr>
              <a:t>a+b</a:t>
            </a:r>
            <a:endParaRPr lang="en-US" dirty="0">
              <a:solidFill>
                <a:srgbClr val="C00000"/>
              </a:solidFill>
            </a:endParaRPr>
          </a:p>
          <a:p>
            <a:pPr marL="0" indent="0">
              <a:buNone/>
            </a:pPr>
            <a:r>
              <a:rPr lang="en-US" dirty="0">
                <a:solidFill>
                  <a:srgbClr val="C00000"/>
                </a:solidFill>
              </a:rPr>
              <a:t>    p=3.14*r*r</a:t>
            </a:r>
          </a:p>
          <a:p>
            <a:pPr marL="0" indent="0">
              <a:buNone/>
            </a:pPr>
            <a:r>
              <a:rPr lang="en-US" dirty="0">
                <a:solidFill>
                  <a:srgbClr val="C00000"/>
                </a:solidFill>
              </a:rPr>
              <a:t>    a&gt;b</a:t>
            </a:r>
          </a:p>
          <a:p>
            <a:pPr marL="0" indent="0">
              <a:buNone/>
            </a:pPr>
            <a:r>
              <a:rPr lang="en-US" dirty="0">
                <a:solidFill>
                  <a:srgbClr val="C00000"/>
                </a:solidFill>
              </a:rPr>
              <a:t>    </a:t>
            </a:r>
            <a:r>
              <a:rPr lang="en-US" dirty="0">
                <a:solidFill>
                  <a:srgbClr val="C00000"/>
                </a:solidFill>
                <a:highlight>
                  <a:srgbClr val="FFFF00"/>
                </a:highlight>
              </a:rPr>
              <a:t>2=ab   - invalid expression</a:t>
            </a:r>
          </a:p>
          <a:p>
            <a:pPr marL="0" indent="0">
              <a:buNone/>
            </a:pPr>
            <a:r>
              <a:rPr lang="en-US" dirty="0"/>
              <a:t>  </a:t>
            </a:r>
          </a:p>
          <a:p>
            <a:pPr marL="0" indent="0">
              <a:buNone/>
            </a:pPr>
            <a:endParaRPr lang="en-IN" dirty="0"/>
          </a:p>
        </p:txBody>
      </p:sp>
    </p:spTree>
    <p:extLst>
      <p:ext uri="{BB962C8B-B14F-4D97-AF65-F5344CB8AC3E}">
        <p14:creationId xmlns:p14="http://schemas.microsoft.com/office/powerpoint/2010/main" val="1167302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1723835-FD7E-4ECD-B97A-DC32D52A38E9}"/>
              </a:ext>
            </a:extLst>
          </p:cNvPr>
          <p:cNvGraphicFramePr>
            <a:graphicFrameLocks noGrp="1"/>
          </p:cNvGraphicFramePr>
          <p:nvPr>
            <p:ph idx="1"/>
            <p:extLst>
              <p:ext uri="{D42A27DB-BD31-4B8C-83A1-F6EECF244321}">
                <p14:modId xmlns:p14="http://schemas.microsoft.com/office/powerpoint/2010/main" val="3334324061"/>
              </p:ext>
            </p:extLst>
          </p:nvPr>
        </p:nvGraphicFramePr>
        <p:xfrm>
          <a:off x="838200" y="1219200"/>
          <a:ext cx="7010400" cy="5083511"/>
        </p:xfrm>
        <a:graphic>
          <a:graphicData uri="http://schemas.openxmlformats.org/drawingml/2006/table">
            <a:tbl>
              <a:tblPr/>
              <a:tblGrid>
                <a:gridCol w="1752600">
                  <a:extLst>
                    <a:ext uri="{9D8B030D-6E8A-4147-A177-3AD203B41FA5}">
                      <a16:colId xmlns:a16="http://schemas.microsoft.com/office/drawing/2014/main" val="3322810968"/>
                    </a:ext>
                  </a:extLst>
                </a:gridCol>
                <a:gridCol w="1752600">
                  <a:extLst>
                    <a:ext uri="{9D8B030D-6E8A-4147-A177-3AD203B41FA5}">
                      <a16:colId xmlns:a16="http://schemas.microsoft.com/office/drawing/2014/main" val="3249084332"/>
                    </a:ext>
                  </a:extLst>
                </a:gridCol>
                <a:gridCol w="1752600">
                  <a:extLst>
                    <a:ext uri="{9D8B030D-6E8A-4147-A177-3AD203B41FA5}">
                      <a16:colId xmlns:a16="http://schemas.microsoft.com/office/drawing/2014/main" val="889048295"/>
                    </a:ext>
                  </a:extLst>
                </a:gridCol>
                <a:gridCol w="1752600">
                  <a:extLst>
                    <a:ext uri="{9D8B030D-6E8A-4147-A177-3AD203B41FA5}">
                      <a16:colId xmlns:a16="http://schemas.microsoft.com/office/drawing/2014/main" val="589940086"/>
                    </a:ext>
                  </a:extLst>
                </a:gridCol>
              </a:tblGrid>
              <a:tr h="162214">
                <a:tc>
                  <a:txBody>
                    <a:bodyPr/>
                    <a:lstStyle/>
                    <a:p>
                      <a:pPr algn="l" fontAlgn="b"/>
                      <a:r>
                        <a:rPr lang="en-IN" sz="1200">
                          <a:effectLst/>
                        </a:rPr>
                        <a:t>Operator</a:t>
                      </a:r>
                    </a:p>
                  </a:txBody>
                  <a:tcPr marL="37405" marR="37405" marT="18702" marB="18702"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200">
                          <a:effectLst/>
                        </a:rPr>
                        <a:t>Example</a:t>
                      </a:r>
                    </a:p>
                  </a:txBody>
                  <a:tcPr marL="37405" marR="37405" marT="18702" marB="18702"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200">
                          <a:effectLst/>
                        </a:rPr>
                        <a:t>Meaning</a:t>
                      </a:r>
                    </a:p>
                  </a:txBody>
                  <a:tcPr marL="37405" marR="37405" marT="18702" marB="18702"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200">
                          <a:effectLst/>
                        </a:rPr>
                        <a:t>Result</a:t>
                      </a:r>
                    </a:p>
                  </a:txBody>
                  <a:tcPr marL="37405" marR="37405" marT="18702" marB="18702"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4037784857"/>
                  </a:ext>
                </a:extLst>
              </a:tr>
              <a:tr h="1257156">
                <a:tc>
                  <a:txBody>
                    <a:bodyPr/>
                    <a:lstStyle/>
                    <a:p>
                      <a:pPr fontAlgn="t"/>
                      <a:r>
                        <a:rPr lang="en-IN" sz="1200">
                          <a:effectLst/>
                        </a:rPr>
                        <a:t>+ (unary)</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dirty="0">
                          <a:effectLst/>
                        </a:rPr>
                        <a:t>Unary Positive</a:t>
                      </a:r>
                      <a:endParaRPr lang="en-IN" sz="1200" dirty="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a</a:t>
                      </a:r>
                      <a:br>
                        <a:rPr lang="en-US" sz="1200">
                          <a:effectLst/>
                        </a:rPr>
                      </a:br>
                      <a:r>
                        <a:rPr lang="en-US" sz="1200">
                          <a:effectLst/>
                        </a:rPr>
                        <a:t>In other words, it doesn’t really do anything. It mostly exists for the sake of completeness, to complement </a:t>
                      </a:r>
                      <a:r>
                        <a:rPr lang="en-US" sz="1200" b="1">
                          <a:effectLst/>
                        </a:rPr>
                        <a:t>Unary Negation</a:t>
                      </a:r>
                      <a:r>
                        <a:rPr lang="en-US"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485871032"/>
                  </a:ext>
                </a:extLst>
              </a:tr>
              <a:tr h="162214">
                <a:tc>
                  <a:txBody>
                    <a:bodyPr/>
                    <a:lstStyle/>
                    <a:p>
                      <a:pPr fontAlgn="t"/>
                      <a:r>
                        <a:rPr lang="en-IN" sz="1200">
                          <a:effectLst/>
                        </a:rPr>
                        <a:t>+ (binary)</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a:effectLst/>
                        </a:rPr>
                        <a:t>Addition</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Sum of a and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358075451"/>
                  </a:ext>
                </a:extLst>
              </a:tr>
              <a:tr h="527194">
                <a:tc>
                  <a:txBody>
                    <a:bodyPr/>
                    <a:lstStyle/>
                    <a:p>
                      <a:pPr fontAlgn="t"/>
                      <a:r>
                        <a:rPr lang="en-IN" sz="1200">
                          <a:effectLst/>
                        </a:rPr>
                        <a:t>- (unary)</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a:effectLst/>
                        </a:rPr>
                        <a:t>Unary Negation</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Value equal to a but opposite in sign</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324804350"/>
                  </a:ext>
                </a:extLst>
              </a:tr>
              <a:tr h="283874">
                <a:tc>
                  <a:txBody>
                    <a:bodyPr/>
                    <a:lstStyle/>
                    <a:p>
                      <a:pPr fontAlgn="t"/>
                      <a:r>
                        <a:rPr lang="en-IN" sz="1200">
                          <a:effectLst/>
                        </a:rPr>
                        <a:t>- (binary)</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a:effectLst/>
                        </a:rPr>
                        <a:t>Subtraction</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b subtracted from a</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4151198064"/>
                  </a:ext>
                </a:extLst>
              </a:tr>
              <a:tr h="283874">
                <a:tc>
                  <a:txBody>
                    <a:bodyPr/>
                    <a:lstStyle/>
                    <a:p>
                      <a:pPr fontAlgn="t"/>
                      <a:r>
                        <a:rPr lang="en-IN"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a:effectLst/>
                        </a:rPr>
                        <a:t>Multiplication</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Product of a and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016657348"/>
                  </a:ext>
                </a:extLst>
              </a:tr>
              <a:tr h="770514">
                <a:tc>
                  <a:txBody>
                    <a:bodyPr/>
                    <a:lstStyle/>
                    <a:p>
                      <a:pPr fontAlgn="t"/>
                      <a:r>
                        <a:rPr lang="en-IN"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dirty="0">
                          <a:effectLst/>
                        </a:rPr>
                        <a:t>Division</a:t>
                      </a:r>
                      <a:endParaRPr lang="en-IN" sz="1200" dirty="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Quotient when a is divided by b.</a:t>
                      </a:r>
                      <a:br>
                        <a:rPr lang="en-US" sz="1200">
                          <a:effectLst/>
                        </a:rPr>
                      </a:br>
                      <a:r>
                        <a:rPr lang="en-US" sz="1200">
                          <a:effectLst/>
                        </a:rPr>
                        <a:t>The result always has type float.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297625321"/>
                  </a:ext>
                </a:extLst>
              </a:tr>
              <a:tr h="405535">
                <a:tc>
                  <a:txBody>
                    <a:bodyPr/>
                    <a:lstStyle/>
                    <a:p>
                      <a:pPr fontAlgn="t"/>
                      <a:r>
                        <a:rPr lang="en-IN"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b="1">
                          <a:effectLst/>
                        </a:rPr>
                        <a:t>Modulo</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Remainder when a is divided by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195397438"/>
                  </a:ext>
                </a:extLst>
              </a:tr>
              <a:tr h="770514">
                <a:tc>
                  <a:txBody>
                    <a:bodyPr/>
                    <a:lstStyle/>
                    <a:p>
                      <a:pPr fontAlgn="t"/>
                      <a:r>
                        <a:rPr lang="en-IN"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b="1">
                          <a:effectLst/>
                        </a:rPr>
                        <a:t>Floor Division</a:t>
                      </a:r>
                      <a:r>
                        <a:rPr lang="en-US" sz="1200">
                          <a:effectLst/>
                        </a:rPr>
                        <a:t> (also called </a:t>
                      </a:r>
                      <a:r>
                        <a:rPr lang="en-US" sz="1200" b="1">
                          <a:effectLst/>
                        </a:rPr>
                        <a:t>Integer Division</a:t>
                      </a:r>
                      <a:r>
                        <a:rPr lang="en-US"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200">
                          <a:effectLst/>
                        </a:rPr>
                        <a:t>Quotient when a is divided by b, rounded to the next smallest whole number</a:t>
                      </a:r>
                    </a:p>
                  </a:txBody>
                  <a:tcPr marL="37405" marR="37405" marT="18702" marB="18702">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843381246"/>
                  </a:ext>
                </a:extLst>
              </a:tr>
              <a:tr h="283874">
                <a:tc>
                  <a:txBody>
                    <a:bodyPr/>
                    <a:lstStyle/>
                    <a:p>
                      <a:pPr fontAlgn="t"/>
                      <a:r>
                        <a:rPr lang="en-IN" sz="1200">
                          <a:effectLst/>
                        </a:rPr>
                        <a:t>**</a:t>
                      </a:r>
                    </a:p>
                  </a:txBody>
                  <a:tcPr marL="37405" marR="37405" marT="18702" marB="18702">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IN" sz="1200">
                          <a:effectLst/>
                        </a:rPr>
                        <a:t>a ** b</a:t>
                      </a:r>
                    </a:p>
                  </a:txBody>
                  <a:tcPr marL="37405" marR="37405" marT="18702" marB="18702">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IN" sz="1200" b="1">
                          <a:effectLst/>
                        </a:rPr>
                        <a:t>Exponentiation</a:t>
                      </a:r>
                      <a:endParaRPr lang="en-IN" sz="1200">
                        <a:effectLst/>
                      </a:endParaRPr>
                    </a:p>
                  </a:txBody>
                  <a:tcPr marL="37405" marR="37405" marT="18702" marB="18702">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US" sz="1200" dirty="0">
                          <a:effectLst/>
                        </a:rPr>
                        <a:t>a raised to the power of b</a:t>
                      </a:r>
                    </a:p>
                  </a:txBody>
                  <a:tcPr marL="37405" marR="37405" marT="18702" marB="18702">
                    <a:lnL>
                      <a:noFill/>
                    </a:lnL>
                    <a:lnR>
                      <a:noFill/>
                    </a:lnR>
                    <a:lnT w="9525" cap="flat" cmpd="sng" algn="ctr">
                      <a:solidFill>
                        <a:srgbClr val="DEE2E6"/>
                      </a:solidFill>
                      <a:prstDash val="solid"/>
                      <a:round/>
                      <a:headEnd type="none" w="med" len="med"/>
                      <a:tailEnd type="none" w="med" len="med"/>
                    </a:lnT>
                    <a:lnB>
                      <a:noFill/>
                    </a:lnB>
                  </a:tcPr>
                </a:tc>
                <a:extLst>
                  <a:ext uri="{0D108BD9-81ED-4DB2-BD59-A6C34878D82A}">
                    <a16:rowId xmlns:a16="http://schemas.microsoft.com/office/drawing/2014/main" val="3711627677"/>
                  </a:ext>
                </a:extLst>
              </a:tr>
            </a:tbl>
          </a:graphicData>
        </a:graphic>
      </p:graphicFrame>
      <p:sp>
        <p:nvSpPr>
          <p:cNvPr id="5" name="Rectangle 1">
            <a:extLst>
              <a:ext uri="{FF2B5EF4-FFF2-40B4-BE49-F238E27FC236}">
                <a16:creationId xmlns:a16="http://schemas.microsoft.com/office/drawing/2014/main" id="{3551DDC4-67D5-45CB-A4D2-1B4FC72FF460}"/>
              </a:ext>
            </a:extLst>
          </p:cNvPr>
          <p:cNvSpPr>
            <a:spLocks noChangeArrowheads="1"/>
          </p:cNvSpPr>
          <p:nvPr/>
        </p:nvSpPr>
        <p:spPr bwMode="auto">
          <a:xfrm>
            <a:off x="457200" y="636419"/>
            <a:ext cx="6019800" cy="7540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22222"/>
                </a:solidFill>
                <a:effectLst/>
                <a:latin typeface="Source Sans Pro" panose="020B0503030403020204" pitchFamily="34" charset="0"/>
              </a:rPr>
              <a:t>Arithmetic Operators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Source Sans Pro" panose="020B0503030403020204" pitchFamily="34" charset="0"/>
              </a:rPr>
              <a:t>The following table lists the arithmetic operators supported by Python: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5714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solidFill>
                  <a:srgbClr val="0070C0"/>
                </a:solidFill>
              </a:rPr>
              <a:t>SYLLABUS</a:t>
            </a:r>
          </a:p>
        </p:txBody>
      </p:sp>
      <p:sp>
        <p:nvSpPr>
          <p:cNvPr id="3" name="Content Placeholder 2"/>
          <p:cNvSpPr>
            <a:spLocks noGrp="1"/>
          </p:cNvSpPr>
          <p:nvPr>
            <p:ph idx="1"/>
          </p:nvPr>
        </p:nvSpPr>
        <p:spPr>
          <a:xfrm>
            <a:off x="457200" y="1143000"/>
            <a:ext cx="8229600" cy="4983163"/>
          </a:xfrm>
          <a:ln>
            <a:solidFill>
              <a:srgbClr val="00B050"/>
            </a:solidFill>
          </a:ln>
        </p:spPr>
        <p:txBody>
          <a:bodyPr>
            <a:normAutofit fontScale="77500" lnSpcReduction="20000"/>
          </a:bodyPr>
          <a:lstStyle/>
          <a:p>
            <a:pPr>
              <a:lnSpc>
                <a:spcPct val="110000"/>
              </a:lnSpc>
            </a:pPr>
            <a:r>
              <a:rPr lang="en-US" dirty="0"/>
              <a:t>History of Python</a:t>
            </a:r>
          </a:p>
          <a:p>
            <a:pPr>
              <a:lnSpc>
                <a:spcPct val="110000"/>
              </a:lnSpc>
            </a:pPr>
            <a:r>
              <a:rPr lang="en-US" dirty="0"/>
              <a:t>Introduction  to  the  IDLE  interpreter  (shell)  </a:t>
            </a:r>
          </a:p>
          <a:p>
            <a:pPr>
              <a:lnSpc>
                <a:spcPct val="110000"/>
              </a:lnSpc>
            </a:pPr>
            <a:r>
              <a:rPr lang="en-US" dirty="0"/>
              <a:t>Expressions </a:t>
            </a:r>
          </a:p>
          <a:p>
            <a:pPr>
              <a:lnSpc>
                <a:spcPct val="110000"/>
              </a:lnSpc>
            </a:pPr>
            <a:r>
              <a:rPr lang="en-US" dirty="0"/>
              <a:t>Data  Types  </a:t>
            </a:r>
          </a:p>
          <a:p>
            <a:pPr>
              <a:lnSpc>
                <a:spcPct val="110000"/>
              </a:lnSpc>
            </a:pPr>
            <a:r>
              <a:rPr lang="en-US" dirty="0"/>
              <a:t>Built-in  function  </a:t>
            </a:r>
          </a:p>
          <a:p>
            <a:pPr>
              <a:lnSpc>
                <a:spcPct val="110000"/>
              </a:lnSpc>
            </a:pPr>
            <a:r>
              <a:rPr lang="en-US" dirty="0"/>
              <a:t>Conditional statements </a:t>
            </a:r>
          </a:p>
          <a:p>
            <a:pPr>
              <a:lnSpc>
                <a:spcPct val="110000"/>
              </a:lnSpc>
            </a:pPr>
            <a:r>
              <a:rPr lang="en-US" dirty="0"/>
              <a:t>Iterative statements</a:t>
            </a:r>
          </a:p>
          <a:p>
            <a:pPr>
              <a:lnSpc>
                <a:spcPct val="110000"/>
              </a:lnSpc>
            </a:pPr>
            <a:r>
              <a:rPr lang="en-US" dirty="0"/>
              <a:t>Input/output </a:t>
            </a:r>
          </a:p>
          <a:p>
            <a:pPr>
              <a:lnSpc>
                <a:spcPct val="110000"/>
              </a:lnSpc>
            </a:pPr>
            <a:r>
              <a:rPr lang="en-US" dirty="0"/>
              <a:t>Compound Data Types </a:t>
            </a:r>
          </a:p>
          <a:p>
            <a:pPr>
              <a:lnSpc>
                <a:spcPct val="110000"/>
              </a:lnSpc>
            </a:pPr>
            <a:r>
              <a:rPr lang="en-US" dirty="0"/>
              <a:t>Nested compound statements </a:t>
            </a:r>
          </a:p>
          <a:p>
            <a:pPr>
              <a:lnSpc>
                <a:spcPct val="110000"/>
              </a:lnSpc>
            </a:pPr>
            <a:r>
              <a:rPr lang="en-US" dirty="0"/>
              <a:t>Introduction to Object Oriented Concepts. </a:t>
            </a:r>
            <a:br>
              <a:rPr lang="en-US" dirty="0"/>
            </a:br>
            <a:endParaRPr lang="en-US" dirty="0"/>
          </a:p>
        </p:txBody>
      </p:sp>
    </p:spTree>
    <p:extLst>
      <p:ext uri="{BB962C8B-B14F-4D97-AF65-F5344CB8AC3E}">
        <p14:creationId xmlns:p14="http://schemas.microsoft.com/office/powerpoint/2010/main" val="1277678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2DFD-783F-4C69-A4E9-2D149D85AD8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96E173D-D136-4948-A06C-9A48021B51AC}"/>
              </a:ext>
            </a:extLst>
          </p:cNvPr>
          <p:cNvPicPr>
            <a:picLocks noGrp="1" noChangeAspect="1"/>
          </p:cNvPicPr>
          <p:nvPr>
            <p:ph idx="1"/>
          </p:nvPr>
        </p:nvPicPr>
        <p:blipFill>
          <a:blip r:embed="rId2"/>
          <a:stretch>
            <a:fillRect/>
          </a:stretch>
        </p:blipFill>
        <p:spPr>
          <a:xfrm>
            <a:off x="1524000" y="1554162"/>
            <a:ext cx="5562600" cy="5029200"/>
          </a:xfrm>
          <a:prstGeom prst="rect">
            <a:avLst/>
          </a:prstGeom>
        </p:spPr>
      </p:pic>
    </p:spTree>
    <p:extLst>
      <p:ext uri="{BB962C8B-B14F-4D97-AF65-F5344CB8AC3E}">
        <p14:creationId xmlns:p14="http://schemas.microsoft.com/office/powerpoint/2010/main" val="3901581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D233A-4CD7-4E12-AD0A-F3B59C2696E2}"/>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850DA2BC-034A-4F2B-824C-4AD70F54D831}"/>
              </a:ext>
            </a:extLst>
          </p:cNvPr>
          <p:cNvSpPr>
            <a:spLocks noGrp="1" noChangeArrowheads="1"/>
          </p:cNvSpPr>
          <p:nvPr>
            <p:ph idx="1"/>
          </p:nvPr>
        </p:nvSpPr>
        <p:spPr bwMode="auto">
          <a:xfrm>
            <a:off x="463826" y="1651829"/>
            <a:ext cx="822960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Source Sans Pro" panose="020B0503030403020204" pitchFamily="34" charset="0"/>
              </a:rPr>
              <a:t>The result of standard division (</a:t>
            </a:r>
            <a:r>
              <a:rPr kumimoji="0" lang="en-US" altLang="en-US" sz="1800" b="0" i="0" u="none" strike="noStrike" cap="none" normalizeH="0" baseline="0" dirty="0">
                <a:ln>
                  <a:noFill/>
                </a:ln>
                <a:solidFill>
                  <a:srgbClr val="222222"/>
                </a:solidFill>
                <a:effectLst/>
                <a:latin typeface="SFMono-Regular"/>
              </a:rPr>
              <a:t>/</a:t>
            </a:r>
            <a:r>
              <a:rPr kumimoji="0" lang="en-US" altLang="en-US" sz="1800" b="0" i="0" u="none" strike="noStrike" cap="none" normalizeH="0" baseline="0" dirty="0">
                <a:ln>
                  <a:noFill/>
                </a:ln>
                <a:solidFill>
                  <a:srgbClr val="222222"/>
                </a:solidFill>
                <a:effectLst/>
                <a:latin typeface="Source Sans Pro" panose="020B0503030403020204" pitchFamily="34" charset="0"/>
              </a:rPr>
              <a:t>) is always a </a:t>
            </a:r>
            <a:r>
              <a:rPr kumimoji="0" lang="en-US" altLang="en-US" sz="1800" b="0" i="0" u="none" strike="noStrike" cap="none" normalizeH="0" baseline="0" dirty="0">
                <a:ln>
                  <a:noFill/>
                </a:ln>
                <a:solidFill>
                  <a:srgbClr val="222222"/>
                </a:solidFill>
                <a:effectLst/>
                <a:latin typeface="SFMono-Regular"/>
              </a:rPr>
              <a:t>float</a:t>
            </a:r>
            <a:r>
              <a:rPr kumimoji="0" lang="en-US" altLang="en-US" sz="1800" b="0" i="0" u="none" strike="noStrike" cap="none" normalizeH="0" baseline="0" dirty="0">
                <a:ln>
                  <a:noFill/>
                </a:ln>
                <a:solidFill>
                  <a:srgbClr val="222222"/>
                </a:solidFill>
                <a:effectLst/>
                <a:latin typeface="Source Sans Pro" panose="020B0503030403020204" pitchFamily="34" charset="0"/>
              </a:rPr>
              <a:t>, even if the dividend is evenly divisible by the divisor:</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521617D-FEE5-4FD7-9F03-68976F32E744}"/>
              </a:ext>
            </a:extLst>
          </p:cNvPr>
          <p:cNvPicPr>
            <a:picLocks noChangeAspect="1"/>
          </p:cNvPicPr>
          <p:nvPr/>
        </p:nvPicPr>
        <p:blipFill>
          <a:blip r:embed="rId2"/>
          <a:stretch>
            <a:fillRect/>
          </a:stretch>
        </p:blipFill>
        <p:spPr>
          <a:xfrm>
            <a:off x="1219200" y="2971800"/>
            <a:ext cx="3048000" cy="2058268"/>
          </a:xfrm>
          <a:prstGeom prst="rect">
            <a:avLst/>
          </a:prstGeom>
        </p:spPr>
      </p:pic>
    </p:spTree>
    <p:extLst>
      <p:ext uri="{BB962C8B-B14F-4D97-AF65-F5344CB8AC3E}">
        <p14:creationId xmlns:p14="http://schemas.microsoft.com/office/powerpoint/2010/main" val="3877364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87DD-EF4D-40A6-8450-0AC70944780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0496F32A-6D7B-41A1-A926-8080BC85A9D1}"/>
              </a:ext>
            </a:extLst>
          </p:cNvPr>
          <p:cNvPicPr>
            <a:picLocks noGrp="1" noChangeAspect="1"/>
          </p:cNvPicPr>
          <p:nvPr>
            <p:ph idx="1"/>
          </p:nvPr>
        </p:nvPicPr>
        <p:blipFill>
          <a:blip r:embed="rId2"/>
          <a:stretch>
            <a:fillRect/>
          </a:stretch>
        </p:blipFill>
        <p:spPr>
          <a:xfrm>
            <a:off x="1590675" y="3048000"/>
            <a:ext cx="2981325" cy="2686050"/>
          </a:xfrm>
          <a:prstGeom prst="rect">
            <a:avLst/>
          </a:prstGeom>
        </p:spPr>
      </p:pic>
      <p:sp>
        <p:nvSpPr>
          <p:cNvPr id="5" name="Rectangle 2">
            <a:extLst>
              <a:ext uri="{FF2B5EF4-FFF2-40B4-BE49-F238E27FC236}">
                <a16:creationId xmlns:a16="http://schemas.microsoft.com/office/drawing/2014/main" id="{BB26D18D-9220-4BFD-BE08-795C2EAF4AE6}"/>
              </a:ext>
            </a:extLst>
          </p:cNvPr>
          <p:cNvSpPr>
            <a:spLocks noChangeArrowheads="1"/>
          </p:cNvSpPr>
          <p:nvPr/>
        </p:nvSpPr>
        <p:spPr bwMode="auto">
          <a:xfrm>
            <a:off x="457200" y="1935033"/>
            <a:ext cx="822297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Source Sans Pro" panose="020B0503030403020204" pitchFamily="34" charset="0"/>
              </a:rPr>
              <a:t>When the result of floor division (</a:t>
            </a:r>
            <a:r>
              <a:rPr kumimoji="0" lang="en-US" altLang="en-US" sz="1600" b="0" i="0" u="none" strike="noStrike" cap="none" normalizeH="0" baseline="0" dirty="0">
                <a:ln>
                  <a:noFill/>
                </a:ln>
                <a:solidFill>
                  <a:srgbClr val="222222"/>
                </a:solidFill>
                <a:effectLst/>
                <a:latin typeface="SFMono-Regular"/>
              </a:rPr>
              <a:t>//</a:t>
            </a:r>
            <a:r>
              <a:rPr kumimoji="0" lang="en-US" altLang="en-US" sz="1600" b="0" i="0" u="none" strike="noStrike" cap="none" normalizeH="0" baseline="0" dirty="0">
                <a:ln>
                  <a:noFill/>
                </a:ln>
                <a:solidFill>
                  <a:srgbClr val="222222"/>
                </a:solidFill>
                <a:effectLst/>
                <a:latin typeface="Source Sans Pro" panose="020B0503030403020204" pitchFamily="34" charset="0"/>
              </a:rPr>
              <a:t>) is positive, it is as though the fractional portion is truncated off, leaving only the integer portion. When the result is negative, the result is rounded down to the next smallest (greater negative) integer:</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9926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B96B07A-4125-4DF6-AF42-BD7596AD99B7}"/>
              </a:ext>
            </a:extLst>
          </p:cNvPr>
          <p:cNvGraphicFramePr>
            <a:graphicFrameLocks noGrp="1"/>
          </p:cNvGraphicFramePr>
          <p:nvPr>
            <p:ph idx="1"/>
            <p:extLst>
              <p:ext uri="{D42A27DB-BD31-4B8C-83A1-F6EECF244321}">
                <p14:modId xmlns:p14="http://schemas.microsoft.com/office/powerpoint/2010/main" val="601145674"/>
              </p:ext>
            </p:extLst>
          </p:nvPr>
        </p:nvGraphicFramePr>
        <p:xfrm>
          <a:off x="1066800" y="1261164"/>
          <a:ext cx="5569156" cy="5150626"/>
        </p:xfrm>
        <a:graphic>
          <a:graphicData uri="http://schemas.openxmlformats.org/drawingml/2006/table">
            <a:tbl>
              <a:tblPr/>
              <a:tblGrid>
                <a:gridCol w="1392289">
                  <a:extLst>
                    <a:ext uri="{9D8B030D-6E8A-4147-A177-3AD203B41FA5}">
                      <a16:colId xmlns:a16="http://schemas.microsoft.com/office/drawing/2014/main" val="1370838682"/>
                    </a:ext>
                  </a:extLst>
                </a:gridCol>
                <a:gridCol w="1392289">
                  <a:extLst>
                    <a:ext uri="{9D8B030D-6E8A-4147-A177-3AD203B41FA5}">
                      <a16:colId xmlns:a16="http://schemas.microsoft.com/office/drawing/2014/main" val="991851726"/>
                    </a:ext>
                  </a:extLst>
                </a:gridCol>
                <a:gridCol w="1392289">
                  <a:extLst>
                    <a:ext uri="{9D8B030D-6E8A-4147-A177-3AD203B41FA5}">
                      <a16:colId xmlns:a16="http://schemas.microsoft.com/office/drawing/2014/main" val="2330922361"/>
                    </a:ext>
                  </a:extLst>
                </a:gridCol>
                <a:gridCol w="1392289">
                  <a:extLst>
                    <a:ext uri="{9D8B030D-6E8A-4147-A177-3AD203B41FA5}">
                      <a16:colId xmlns:a16="http://schemas.microsoft.com/office/drawing/2014/main" val="2372183"/>
                    </a:ext>
                  </a:extLst>
                </a:gridCol>
              </a:tblGrid>
              <a:tr h="238209">
                <a:tc>
                  <a:txBody>
                    <a:bodyPr/>
                    <a:lstStyle/>
                    <a:p>
                      <a:pPr algn="l" fontAlgn="b"/>
                      <a:r>
                        <a:rPr lang="en-IN" sz="1400">
                          <a:effectLst/>
                        </a:rPr>
                        <a:t>Operator</a:t>
                      </a:r>
                    </a:p>
                  </a:txBody>
                  <a:tcPr marL="59552" marR="59552" marT="29776" marB="29776"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400">
                          <a:effectLst/>
                        </a:rPr>
                        <a:t>Example</a:t>
                      </a:r>
                    </a:p>
                  </a:txBody>
                  <a:tcPr marL="59552" marR="59552" marT="29776" marB="29776"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400">
                          <a:effectLst/>
                        </a:rPr>
                        <a:t>Meaning</a:t>
                      </a:r>
                    </a:p>
                  </a:txBody>
                  <a:tcPr marL="59552" marR="59552" marT="29776" marB="29776"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algn="l" fontAlgn="b"/>
                      <a:r>
                        <a:rPr lang="en-IN" sz="1400">
                          <a:effectLst/>
                        </a:rPr>
                        <a:t>Result</a:t>
                      </a:r>
                    </a:p>
                  </a:txBody>
                  <a:tcPr marL="59552" marR="59552" marT="29776" marB="29776" anchor="b">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562934414"/>
                  </a:ext>
                </a:extLst>
              </a:tr>
              <a:tr h="952834">
                <a:tc>
                  <a:txBody>
                    <a:bodyPr/>
                    <a:lstStyle/>
                    <a:p>
                      <a:pPr fontAlgn="t"/>
                      <a:r>
                        <a:rPr lang="en-IN" sz="1400">
                          <a:effectLst/>
                        </a:rPr>
                        <a:t>==</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dirty="0">
                          <a:effectLst/>
                        </a:rPr>
                        <a:t>a == b</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b="1" dirty="0">
                          <a:effectLst/>
                        </a:rPr>
                        <a:t>Equal to</a:t>
                      </a:r>
                      <a:endParaRPr lang="en-IN" sz="1400" dirty="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True if the value of a is equal to the value of b</a:t>
                      </a:r>
                      <a:br>
                        <a:rPr lang="en-US" sz="1400">
                          <a:effectLst/>
                        </a:rPr>
                      </a:br>
                      <a:r>
                        <a:rPr lang="en-US" sz="140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629667477"/>
                  </a:ext>
                </a:extLst>
              </a:tr>
              <a:tr h="595521">
                <a:tc>
                  <a:txBody>
                    <a:bodyPr/>
                    <a:lstStyle/>
                    <a:p>
                      <a:pPr fontAlgn="t"/>
                      <a:r>
                        <a:rPr lang="en-IN" sz="1400">
                          <a:effectLst/>
                        </a:rPr>
                        <a:t>!=</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a:effectLst/>
                        </a:rPr>
                        <a:t>a != b</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b="1">
                          <a:effectLst/>
                        </a:rPr>
                        <a:t>Not equal to</a:t>
                      </a:r>
                      <a:endParaRPr lang="en-IN" sz="140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True if a is not equal to b</a:t>
                      </a:r>
                      <a:br>
                        <a:rPr lang="en-US" sz="1400">
                          <a:effectLst/>
                        </a:rPr>
                      </a:br>
                      <a:r>
                        <a:rPr lang="en-US" sz="140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4266831705"/>
                  </a:ext>
                </a:extLst>
              </a:tr>
              <a:tr h="595521">
                <a:tc>
                  <a:txBody>
                    <a:bodyPr/>
                    <a:lstStyle/>
                    <a:p>
                      <a:pPr fontAlgn="t"/>
                      <a:r>
                        <a:rPr lang="en-IN" sz="1400">
                          <a:effectLst/>
                        </a:rPr>
                        <a:t>&lt;</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a:effectLst/>
                        </a:rPr>
                        <a:t>a &lt; b</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b="1">
                          <a:effectLst/>
                        </a:rPr>
                        <a:t>Less than</a:t>
                      </a:r>
                      <a:endParaRPr lang="en-IN" sz="140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True if a is less than b</a:t>
                      </a:r>
                      <a:br>
                        <a:rPr lang="en-US" sz="1400">
                          <a:effectLst/>
                        </a:rPr>
                      </a:br>
                      <a:r>
                        <a:rPr lang="en-US" sz="140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584972354"/>
                  </a:ext>
                </a:extLst>
              </a:tr>
              <a:tr h="774178">
                <a:tc>
                  <a:txBody>
                    <a:bodyPr/>
                    <a:lstStyle/>
                    <a:p>
                      <a:pPr fontAlgn="t"/>
                      <a:r>
                        <a:rPr lang="en-IN" sz="1400" dirty="0">
                          <a:effectLst/>
                        </a:rPr>
                        <a:t>&lt;=</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a:effectLst/>
                        </a:rPr>
                        <a:t>a &lt;= b</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b="1">
                          <a:effectLst/>
                        </a:rPr>
                        <a:t>Less than or equal to</a:t>
                      </a:r>
                      <a:endParaRPr lang="en-US" sz="140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True if a is less than or equal to b</a:t>
                      </a:r>
                      <a:br>
                        <a:rPr lang="en-US" sz="1400">
                          <a:effectLst/>
                        </a:rPr>
                      </a:br>
                      <a:r>
                        <a:rPr lang="en-US" sz="140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684693722"/>
                  </a:ext>
                </a:extLst>
              </a:tr>
              <a:tr h="595521">
                <a:tc>
                  <a:txBody>
                    <a:bodyPr/>
                    <a:lstStyle/>
                    <a:p>
                      <a:pPr fontAlgn="t"/>
                      <a:r>
                        <a:rPr lang="en-IN" sz="1400">
                          <a:effectLst/>
                        </a:rPr>
                        <a:t>&gt;</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a:effectLst/>
                        </a:rPr>
                        <a:t>a &gt; b</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IN" sz="1400" b="1">
                          <a:effectLst/>
                        </a:rPr>
                        <a:t>Greater than</a:t>
                      </a:r>
                      <a:endParaRPr lang="en-IN" sz="140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True if a is greater than b</a:t>
                      </a:r>
                      <a:br>
                        <a:rPr lang="en-US" sz="1400">
                          <a:effectLst/>
                        </a:rPr>
                      </a:br>
                      <a:r>
                        <a:rPr lang="en-US" sz="140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434437715"/>
                  </a:ext>
                </a:extLst>
              </a:tr>
              <a:tr h="774178">
                <a:tc>
                  <a:txBody>
                    <a:bodyPr/>
                    <a:lstStyle/>
                    <a:p>
                      <a:pPr fontAlgn="t"/>
                      <a:r>
                        <a:rPr lang="en-IN" sz="1400">
                          <a:effectLst/>
                        </a:rPr>
                        <a:t>&gt;=</a:t>
                      </a:r>
                    </a:p>
                  </a:txBody>
                  <a:tcPr marL="59552" marR="59552" marT="29776" marB="29776">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IN" sz="1400">
                          <a:effectLst/>
                        </a:rPr>
                        <a:t>a &gt;= b</a:t>
                      </a:r>
                    </a:p>
                  </a:txBody>
                  <a:tcPr marL="59552" marR="59552" marT="29776" marB="29776">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US" sz="1400" b="1">
                          <a:effectLst/>
                        </a:rPr>
                        <a:t>Greater than or equal to</a:t>
                      </a:r>
                      <a:endParaRPr lang="en-US" sz="1400">
                        <a:effectLst/>
                      </a:endParaRPr>
                    </a:p>
                  </a:txBody>
                  <a:tcPr marL="59552" marR="59552" marT="29776" marB="29776">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US" sz="1400" dirty="0">
                          <a:effectLst/>
                        </a:rPr>
                        <a:t>True if a is greater than or equal to b</a:t>
                      </a:r>
                      <a:br>
                        <a:rPr lang="en-US" sz="1400" dirty="0">
                          <a:effectLst/>
                        </a:rPr>
                      </a:br>
                      <a:r>
                        <a:rPr lang="en-US" sz="1400" dirty="0">
                          <a:effectLst/>
                        </a:rPr>
                        <a:t>False otherwise</a:t>
                      </a:r>
                    </a:p>
                  </a:txBody>
                  <a:tcPr marL="59552" marR="59552" marT="29776" marB="29776">
                    <a:lnL>
                      <a:noFill/>
                    </a:lnL>
                    <a:lnR>
                      <a:noFill/>
                    </a:lnR>
                    <a:lnT w="9525" cap="flat" cmpd="sng" algn="ctr">
                      <a:solidFill>
                        <a:srgbClr val="DEE2E6"/>
                      </a:solidFill>
                      <a:prstDash val="solid"/>
                      <a:round/>
                      <a:headEnd type="none" w="med" len="med"/>
                      <a:tailEnd type="none" w="med" len="med"/>
                    </a:lnT>
                    <a:lnB>
                      <a:noFill/>
                    </a:lnB>
                  </a:tcPr>
                </a:tc>
                <a:extLst>
                  <a:ext uri="{0D108BD9-81ED-4DB2-BD59-A6C34878D82A}">
                    <a16:rowId xmlns:a16="http://schemas.microsoft.com/office/drawing/2014/main" val="2922097432"/>
                  </a:ext>
                </a:extLst>
              </a:tr>
            </a:tbl>
          </a:graphicData>
        </a:graphic>
      </p:graphicFrame>
      <p:sp>
        <p:nvSpPr>
          <p:cNvPr id="5" name="Rectangle 1">
            <a:extLst>
              <a:ext uri="{FF2B5EF4-FFF2-40B4-BE49-F238E27FC236}">
                <a16:creationId xmlns:a16="http://schemas.microsoft.com/office/drawing/2014/main" id="{80BA3F03-7170-48A2-B591-5ABC9660E063}"/>
              </a:ext>
            </a:extLst>
          </p:cNvPr>
          <p:cNvSpPr>
            <a:spLocks noChangeArrowheads="1"/>
          </p:cNvSpPr>
          <p:nvPr/>
        </p:nvSpPr>
        <p:spPr bwMode="auto">
          <a:xfrm>
            <a:off x="944217" y="533400"/>
            <a:ext cx="8199783"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Source Sans Pro" panose="020B0503030403020204" pitchFamily="34" charset="0"/>
              </a:rPr>
              <a:t>Comparison Operators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6829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38C2-4224-44A5-A335-422111975A72}"/>
              </a:ext>
            </a:extLst>
          </p:cNvPr>
          <p:cNvSpPr>
            <a:spLocks noGrp="1"/>
          </p:cNvSpPr>
          <p:nvPr>
            <p:ph type="title"/>
          </p:nvPr>
        </p:nvSpPr>
        <p:spPr/>
        <p:txBody>
          <a:bodyPr/>
          <a:lstStyle/>
          <a:p>
            <a:r>
              <a:rPr lang="en-IN" dirty="0"/>
              <a:t>Comparison operator example</a:t>
            </a:r>
          </a:p>
        </p:txBody>
      </p:sp>
      <p:pic>
        <p:nvPicPr>
          <p:cNvPr id="4" name="Content Placeholder 3">
            <a:extLst>
              <a:ext uri="{FF2B5EF4-FFF2-40B4-BE49-F238E27FC236}">
                <a16:creationId xmlns:a16="http://schemas.microsoft.com/office/drawing/2014/main" id="{B540867B-19BE-40D1-959B-7D5D350B2201}"/>
              </a:ext>
            </a:extLst>
          </p:cNvPr>
          <p:cNvPicPr>
            <a:picLocks noGrp="1" noChangeAspect="1"/>
          </p:cNvPicPr>
          <p:nvPr>
            <p:ph idx="1"/>
          </p:nvPr>
        </p:nvPicPr>
        <p:blipFill>
          <a:blip r:embed="rId2"/>
          <a:stretch>
            <a:fillRect/>
          </a:stretch>
        </p:blipFill>
        <p:spPr>
          <a:xfrm>
            <a:off x="2941983" y="1643856"/>
            <a:ext cx="3211167" cy="4438650"/>
          </a:xfrm>
          <a:prstGeom prst="rect">
            <a:avLst/>
          </a:prstGeom>
        </p:spPr>
      </p:pic>
    </p:spTree>
    <p:extLst>
      <p:ext uri="{BB962C8B-B14F-4D97-AF65-F5344CB8AC3E}">
        <p14:creationId xmlns:p14="http://schemas.microsoft.com/office/powerpoint/2010/main" val="1985027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br>
              <a:rPr lang="en-US" dirty="0"/>
            </a:br>
            <a:r>
              <a:rPr lang="en-US" dirty="0"/>
              <a:t>Python Data Types</a:t>
            </a:r>
            <a:br>
              <a:rPr lang="en-US" dirty="0"/>
            </a:br>
            <a:endParaRPr lang="en-US" dirty="0"/>
          </a:p>
        </p:txBody>
      </p:sp>
      <p:sp>
        <p:nvSpPr>
          <p:cNvPr id="3" name="Content Placeholder 2"/>
          <p:cNvSpPr>
            <a:spLocks noGrp="1"/>
          </p:cNvSpPr>
          <p:nvPr>
            <p:ph idx="1"/>
          </p:nvPr>
        </p:nvSpPr>
        <p:spPr>
          <a:xfrm>
            <a:off x="381000" y="1600200"/>
            <a:ext cx="8229600" cy="4525963"/>
          </a:xfrm>
        </p:spPr>
        <p:txBody>
          <a:bodyPr>
            <a:normAutofit fontScale="77500" lnSpcReduction="20000"/>
          </a:bodyPr>
          <a:lstStyle/>
          <a:p>
            <a:pPr algn="just"/>
            <a:r>
              <a:rPr lang="en-US" dirty="0"/>
              <a:t>Variables can hold values, and every value has a data-type. Python is a dynamically typed language; hence we do not need to define the type of the variable while declaring it. The interpreter implicitly binds the value with its type.</a:t>
            </a:r>
          </a:p>
          <a:p>
            <a:pPr algn="just">
              <a:buNone/>
            </a:pPr>
            <a:r>
              <a:rPr lang="en-US" dirty="0"/>
              <a:t>                                                    a = 5  </a:t>
            </a:r>
          </a:p>
          <a:p>
            <a:pPr algn="just"/>
            <a:r>
              <a:rPr lang="en-US" dirty="0"/>
              <a:t>The variable </a:t>
            </a:r>
            <a:r>
              <a:rPr lang="en-US" b="1" dirty="0"/>
              <a:t>a</a:t>
            </a:r>
            <a:r>
              <a:rPr lang="en-US" dirty="0"/>
              <a:t> holds integer value five and we did not define its type. Python interpreter will automatically interpret variables </a:t>
            </a:r>
            <a:r>
              <a:rPr lang="en-US" b="1" dirty="0"/>
              <a:t>a</a:t>
            </a:r>
            <a:r>
              <a:rPr lang="en-US" dirty="0"/>
              <a:t> as an integer type.</a:t>
            </a:r>
          </a:p>
          <a:p>
            <a:pPr algn="just"/>
            <a:r>
              <a:rPr lang="en-US" dirty="0"/>
              <a:t>Python enables us to check the type of the variable used in the program. Python provides us the </a:t>
            </a:r>
            <a:r>
              <a:rPr lang="en-US" b="1" dirty="0"/>
              <a:t>type()</a:t>
            </a:r>
            <a:r>
              <a:rPr lang="en-US" dirty="0"/>
              <a:t> function, which returns the type of the variable passed.</a:t>
            </a:r>
          </a:p>
          <a:p>
            <a:pPr algn="just"/>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36697-FB87-4940-8CDA-FEA4BCE62D0E}"/>
              </a:ext>
            </a:extLst>
          </p:cNvPr>
          <p:cNvSpPr>
            <a:spLocks noGrp="1"/>
          </p:cNvSpPr>
          <p:nvPr>
            <p:ph type="title"/>
          </p:nvPr>
        </p:nvSpPr>
        <p:spPr>
          <a:xfrm>
            <a:off x="457200" y="187552"/>
            <a:ext cx="8229600" cy="544285"/>
          </a:xfrm>
        </p:spPr>
        <p:txBody>
          <a:bodyPr>
            <a:normAutofit fontScale="90000"/>
          </a:bodyPr>
          <a:lstStyle/>
          <a:p>
            <a:r>
              <a:rPr lang="en-IN" dirty="0">
                <a:solidFill>
                  <a:srgbClr val="0070C0"/>
                </a:solidFill>
              </a:rPr>
              <a:t>Data Types</a:t>
            </a:r>
          </a:p>
        </p:txBody>
      </p:sp>
      <p:sp>
        <p:nvSpPr>
          <p:cNvPr id="3" name="Content Placeholder 2">
            <a:extLst>
              <a:ext uri="{FF2B5EF4-FFF2-40B4-BE49-F238E27FC236}">
                <a16:creationId xmlns:a16="http://schemas.microsoft.com/office/drawing/2014/main" id="{F26F5936-1416-4444-B935-8EA676AB3EC4}"/>
              </a:ext>
            </a:extLst>
          </p:cNvPr>
          <p:cNvSpPr>
            <a:spLocks noGrp="1"/>
          </p:cNvSpPr>
          <p:nvPr>
            <p:ph idx="1"/>
          </p:nvPr>
        </p:nvSpPr>
        <p:spPr>
          <a:xfrm>
            <a:off x="457200" y="1066800"/>
            <a:ext cx="8229600" cy="5059363"/>
          </a:xfrm>
          <a:ln>
            <a:solidFill>
              <a:srgbClr val="00B050"/>
            </a:solidFill>
          </a:ln>
        </p:spPr>
        <p:txBody>
          <a:bodyPr>
            <a:normAutofit/>
          </a:bodyPr>
          <a:lstStyle/>
          <a:p>
            <a:r>
              <a:rPr lang="en-US" dirty="0"/>
              <a:t>A Data type indicates which type of value a variable has in a program.</a:t>
            </a:r>
          </a:p>
          <a:p>
            <a:r>
              <a:rPr lang="en-US" dirty="0"/>
              <a:t>The most common data types used in python are</a:t>
            </a:r>
          </a:p>
          <a:p>
            <a:pPr marL="400050" lvl="1" indent="0">
              <a:buNone/>
            </a:pPr>
            <a:r>
              <a:rPr lang="en-US" dirty="0">
                <a:solidFill>
                  <a:srgbClr val="00B050"/>
                </a:solidFill>
              </a:rPr>
              <a:t>str (string) </a:t>
            </a:r>
          </a:p>
          <a:p>
            <a:pPr marL="400050" lvl="1" indent="0">
              <a:buNone/>
            </a:pPr>
            <a:r>
              <a:rPr lang="en-US" dirty="0">
                <a:solidFill>
                  <a:srgbClr val="00B050"/>
                </a:solidFill>
              </a:rPr>
              <a:t>int(integer) </a:t>
            </a:r>
          </a:p>
          <a:p>
            <a:pPr marL="400050" lvl="1" indent="0">
              <a:buNone/>
            </a:pPr>
            <a:r>
              <a:rPr lang="en-US" dirty="0">
                <a:solidFill>
                  <a:srgbClr val="00B050"/>
                </a:solidFill>
              </a:rPr>
              <a:t>float (floating-point). </a:t>
            </a:r>
          </a:p>
          <a:p>
            <a:endParaRPr lang="en-US" dirty="0"/>
          </a:p>
          <a:p>
            <a:pPr marL="0" indent="0">
              <a:buNone/>
            </a:pPr>
            <a:r>
              <a:rPr lang="en-US" dirty="0"/>
              <a:t> </a:t>
            </a:r>
            <a:endParaRPr lang="en-IN" dirty="0"/>
          </a:p>
        </p:txBody>
      </p:sp>
    </p:spTree>
    <p:extLst>
      <p:ext uri="{BB962C8B-B14F-4D97-AF65-F5344CB8AC3E}">
        <p14:creationId xmlns:p14="http://schemas.microsoft.com/office/powerpoint/2010/main" val="4170295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47AB-3639-49CE-BE74-D0275FAF9477}"/>
              </a:ext>
            </a:extLst>
          </p:cNvPr>
          <p:cNvSpPr>
            <a:spLocks noGrp="1"/>
          </p:cNvSpPr>
          <p:nvPr>
            <p:ph type="title"/>
          </p:nvPr>
        </p:nvSpPr>
        <p:spPr>
          <a:xfrm>
            <a:off x="457200" y="274638"/>
            <a:ext cx="8229600" cy="457199"/>
          </a:xfrm>
        </p:spPr>
        <p:txBody>
          <a:bodyPr>
            <a:normAutofit fontScale="90000"/>
          </a:bodyPr>
          <a:lstStyle/>
          <a:p>
            <a:br>
              <a:rPr lang="en-US" dirty="0"/>
            </a:br>
            <a:r>
              <a:rPr lang="en-US" dirty="0">
                <a:solidFill>
                  <a:srgbClr val="0070C0"/>
                </a:solidFill>
              </a:rPr>
              <a:t>VARIABLES</a:t>
            </a:r>
            <a:br>
              <a:rPr lang="en-US" dirty="0">
                <a:solidFill>
                  <a:srgbClr val="0070C0"/>
                </a:solidFill>
              </a:rPr>
            </a:br>
            <a:endParaRPr lang="en-IN" dirty="0">
              <a:solidFill>
                <a:srgbClr val="0070C0"/>
              </a:solidFill>
            </a:endParaRPr>
          </a:p>
        </p:txBody>
      </p:sp>
      <p:sp>
        <p:nvSpPr>
          <p:cNvPr id="3" name="Content Placeholder 2">
            <a:extLst>
              <a:ext uri="{FF2B5EF4-FFF2-40B4-BE49-F238E27FC236}">
                <a16:creationId xmlns:a16="http://schemas.microsoft.com/office/drawing/2014/main" id="{4029DDC9-5364-4A84-8D1D-566663403E0D}"/>
              </a:ext>
            </a:extLst>
          </p:cNvPr>
          <p:cNvSpPr>
            <a:spLocks noGrp="1"/>
          </p:cNvSpPr>
          <p:nvPr>
            <p:ph idx="1"/>
          </p:nvPr>
        </p:nvSpPr>
        <p:spPr>
          <a:xfrm>
            <a:off x="457200" y="914400"/>
            <a:ext cx="8229600" cy="5486400"/>
          </a:xfrm>
          <a:ln>
            <a:solidFill>
              <a:srgbClr val="00B050"/>
            </a:solidFill>
          </a:ln>
        </p:spPr>
        <p:txBody>
          <a:bodyPr>
            <a:normAutofit lnSpcReduction="10000"/>
          </a:bodyPr>
          <a:lstStyle/>
          <a:p>
            <a:pPr algn="just"/>
            <a:r>
              <a:rPr lang="en-US" dirty="0"/>
              <a:t>Variable is the name given to a reserved memory locations to store values. </a:t>
            </a:r>
          </a:p>
          <a:p>
            <a:pPr algn="just"/>
            <a:r>
              <a:rPr lang="en-US" dirty="0"/>
              <a:t>It is also known as Identifier in python. </a:t>
            </a:r>
          </a:p>
          <a:p>
            <a:pPr algn="just"/>
            <a:r>
              <a:rPr lang="en-US" dirty="0">
                <a:solidFill>
                  <a:srgbClr val="C00000"/>
                </a:solidFill>
              </a:rPr>
              <a:t>Naming and Initialization of a variable </a:t>
            </a:r>
          </a:p>
          <a:p>
            <a:pPr marL="400050" lvl="1" indent="0" algn="just">
              <a:buNone/>
            </a:pPr>
            <a:r>
              <a:rPr lang="en-US" dirty="0"/>
              <a:t>1. A variable name is made up of alphabets (Both upper and lower cases) and digits and is case sensitive </a:t>
            </a:r>
          </a:p>
          <a:p>
            <a:pPr marL="400050" lvl="1" indent="0" algn="just">
              <a:buNone/>
            </a:pPr>
            <a:r>
              <a:rPr lang="en-US" dirty="0"/>
              <a:t>2. No reserved words  </a:t>
            </a:r>
          </a:p>
          <a:p>
            <a:pPr marL="400050" lvl="1" indent="0" algn="just">
              <a:buNone/>
            </a:pPr>
            <a:r>
              <a:rPr lang="en-US" dirty="0"/>
              <a:t>3. Initialize before calling </a:t>
            </a:r>
          </a:p>
          <a:p>
            <a:pPr marL="400050" lvl="1" indent="0" algn="just">
              <a:buNone/>
            </a:pPr>
            <a:r>
              <a:rPr lang="en-US" dirty="0"/>
              <a:t>4. Multiple variables initialized </a:t>
            </a:r>
          </a:p>
          <a:p>
            <a:pPr marL="400050" lvl="1" indent="0" algn="just">
              <a:buNone/>
            </a:pPr>
            <a:r>
              <a:rPr lang="en-US" dirty="0"/>
              <a:t> 5. Dynamic variable initialization </a:t>
            </a:r>
            <a:endParaRPr lang="en-IN" dirty="0"/>
          </a:p>
        </p:txBody>
      </p:sp>
    </p:spTree>
    <p:extLst>
      <p:ext uri="{BB962C8B-B14F-4D97-AF65-F5344CB8AC3E}">
        <p14:creationId xmlns:p14="http://schemas.microsoft.com/office/powerpoint/2010/main" val="893449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DE8B-C9D8-47E4-A7E3-7C5B03115F3E}"/>
              </a:ext>
            </a:extLst>
          </p:cNvPr>
          <p:cNvSpPr>
            <a:spLocks noGrp="1"/>
          </p:cNvSpPr>
          <p:nvPr>
            <p:ph type="title"/>
          </p:nvPr>
        </p:nvSpPr>
        <p:spPr>
          <a:xfrm>
            <a:off x="457200" y="274638"/>
            <a:ext cx="8229600" cy="792162"/>
          </a:xfrm>
        </p:spPr>
        <p:txBody>
          <a:bodyPr/>
          <a:lstStyle/>
          <a:p>
            <a:r>
              <a:rPr lang="en-IN" dirty="0">
                <a:solidFill>
                  <a:srgbClr val="0070C0"/>
                </a:solidFill>
              </a:rPr>
              <a:t>Example</a:t>
            </a:r>
          </a:p>
        </p:txBody>
      </p:sp>
      <p:sp>
        <p:nvSpPr>
          <p:cNvPr id="3" name="Content Placeholder 2">
            <a:extLst>
              <a:ext uri="{FF2B5EF4-FFF2-40B4-BE49-F238E27FC236}">
                <a16:creationId xmlns:a16="http://schemas.microsoft.com/office/drawing/2014/main" id="{03AE5E20-3879-4FBE-999C-32267BE095E0}"/>
              </a:ext>
            </a:extLst>
          </p:cNvPr>
          <p:cNvSpPr>
            <a:spLocks noGrp="1"/>
          </p:cNvSpPr>
          <p:nvPr>
            <p:ph idx="1"/>
          </p:nvPr>
        </p:nvSpPr>
        <p:spPr>
          <a:xfrm>
            <a:off x="457200" y="1066800"/>
            <a:ext cx="8229600" cy="5059363"/>
          </a:xfrm>
          <a:ln>
            <a:solidFill>
              <a:srgbClr val="00B050"/>
            </a:solidFill>
          </a:ln>
        </p:spPr>
        <p:txBody>
          <a:bodyPr>
            <a:normAutofit lnSpcReduction="10000"/>
          </a:bodyPr>
          <a:lstStyle/>
          <a:p>
            <a:pPr marL="0" indent="0">
              <a:buNone/>
            </a:pPr>
            <a:r>
              <a:rPr lang="en-IN" dirty="0"/>
              <a:t>X2=25</a:t>
            </a:r>
          </a:p>
          <a:p>
            <a:pPr marL="0" indent="0">
              <a:buNone/>
            </a:pPr>
            <a:r>
              <a:rPr lang="en-IN" dirty="0"/>
              <a:t>if=30</a:t>
            </a:r>
          </a:p>
          <a:p>
            <a:pPr marL="0" indent="0">
              <a:buNone/>
            </a:pPr>
            <a:r>
              <a:rPr lang="en-IN" dirty="0">
                <a:highlight>
                  <a:srgbClr val="FFFF00"/>
                </a:highlight>
              </a:rPr>
              <a:t>a=45</a:t>
            </a:r>
          </a:p>
          <a:p>
            <a:pPr marL="0" indent="0">
              <a:buNone/>
            </a:pPr>
            <a:r>
              <a:rPr lang="en-IN" dirty="0">
                <a:highlight>
                  <a:srgbClr val="FFFF00"/>
                </a:highlight>
              </a:rPr>
              <a:t>print(A)</a:t>
            </a:r>
          </a:p>
          <a:p>
            <a:pPr marL="0" indent="0">
              <a:buNone/>
            </a:pPr>
            <a:r>
              <a:rPr lang="en-IN" dirty="0">
                <a:highlight>
                  <a:srgbClr val="00FF00"/>
                </a:highlight>
              </a:rPr>
              <a:t>x=y=z=50</a:t>
            </a:r>
          </a:p>
          <a:p>
            <a:pPr marL="0" indent="0">
              <a:buNone/>
            </a:pPr>
            <a:r>
              <a:rPr lang="en-IN" dirty="0" err="1">
                <a:highlight>
                  <a:srgbClr val="00FF00"/>
                </a:highlight>
              </a:rPr>
              <a:t>a,b,c</a:t>
            </a:r>
            <a:r>
              <a:rPr lang="en-IN" dirty="0">
                <a:highlight>
                  <a:srgbClr val="00FF00"/>
                </a:highlight>
              </a:rPr>
              <a:t>=1,2,3</a:t>
            </a:r>
          </a:p>
          <a:p>
            <a:pPr marL="0" indent="0">
              <a:buNone/>
            </a:pPr>
            <a:r>
              <a:rPr lang="en-IN" dirty="0"/>
              <a:t>print(a)</a:t>
            </a:r>
          </a:p>
          <a:p>
            <a:pPr marL="0" indent="0">
              <a:buNone/>
            </a:pPr>
            <a:r>
              <a:rPr lang="en-IN" dirty="0"/>
              <a:t>print(b)</a:t>
            </a:r>
          </a:p>
          <a:p>
            <a:pPr marL="0" indent="0">
              <a:buNone/>
            </a:pPr>
            <a:r>
              <a:rPr lang="en-IN" dirty="0"/>
              <a:t>print(c)</a:t>
            </a:r>
          </a:p>
        </p:txBody>
      </p:sp>
    </p:spTree>
    <p:extLst>
      <p:ext uri="{BB962C8B-B14F-4D97-AF65-F5344CB8AC3E}">
        <p14:creationId xmlns:p14="http://schemas.microsoft.com/office/powerpoint/2010/main" val="566906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F628-B075-47D5-868A-5B14805224BF}"/>
              </a:ext>
            </a:extLst>
          </p:cNvPr>
          <p:cNvSpPr>
            <a:spLocks noGrp="1"/>
          </p:cNvSpPr>
          <p:nvPr>
            <p:ph type="title"/>
          </p:nvPr>
        </p:nvSpPr>
        <p:spPr>
          <a:xfrm>
            <a:off x="457200" y="274638"/>
            <a:ext cx="8229600" cy="715962"/>
          </a:xfrm>
        </p:spPr>
        <p:txBody>
          <a:bodyPr>
            <a:normAutofit fontScale="90000"/>
          </a:bodyPr>
          <a:lstStyle/>
          <a:p>
            <a:br>
              <a:rPr lang="en-US" dirty="0">
                <a:solidFill>
                  <a:srgbClr val="0070C0"/>
                </a:solidFill>
              </a:rPr>
            </a:br>
            <a:r>
              <a:rPr lang="en-US" dirty="0">
                <a:solidFill>
                  <a:srgbClr val="0070C0"/>
                </a:solidFill>
              </a:rPr>
              <a:t>Numeric </a:t>
            </a:r>
            <a:br>
              <a:rPr lang="en-US" dirty="0"/>
            </a:br>
            <a:endParaRPr lang="en-IN" dirty="0"/>
          </a:p>
        </p:txBody>
      </p:sp>
      <p:sp>
        <p:nvSpPr>
          <p:cNvPr id="3" name="Content Placeholder 2">
            <a:extLst>
              <a:ext uri="{FF2B5EF4-FFF2-40B4-BE49-F238E27FC236}">
                <a16:creationId xmlns:a16="http://schemas.microsoft.com/office/drawing/2014/main" id="{D8DCB3CB-4CA6-413F-997C-D7BA996ADD4F}"/>
              </a:ext>
            </a:extLst>
          </p:cNvPr>
          <p:cNvSpPr>
            <a:spLocks noGrp="1"/>
          </p:cNvSpPr>
          <p:nvPr>
            <p:ph idx="1"/>
          </p:nvPr>
        </p:nvSpPr>
        <p:spPr>
          <a:xfrm>
            <a:off x="457200" y="990600"/>
            <a:ext cx="8229600" cy="5592762"/>
          </a:xfrm>
          <a:ln>
            <a:solidFill>
              <a:srgbClr val="00B050"/>
            </a:solidFill>
          </a:ln>
        </p:spPr>
        <p:txBody>
          <a:bodyPr>
            <a:normAutofit/>
          </a:bodyPr>
          <a:lstStyle/>
          <a:p>
            <a:pPr algn="just"/>
            <a:r>
              <a:rPr lang="en-US" dirty="0"/>
              <a:t>Integers – </a:t>
            </a:r>
          </a:p>
          <a:p>
            <a:pPr marL="457200" lvl="1" indent="0" algn="just">
              <a:buNone/>
            </a:pPr>
            <a:r>
              <a:rPr lang="en-US" dirty="0">
                <a:solidFill>
                  <a:srgbClr val="00B050"/>
                </a:solidFill>
              </a:rPr>
              <a:t>int</a:t>
            </a:r>
            <a:r>
              <a:rPr lang="en-US" dirty="0"/>
              <a:t> – both +</a:t>
            </a:r>
            <a:r>
              <a:rPr lang="en-US" dirty="0" err="1"/>
              <a:t>ve</a:t>
            </a:r>
            <a:r>
              <a:rPr lang="en-US" dirty="0"/>
              <a:t> and –</a:t>
            </a:r>
            <a:r>
              <a:rPr lang="en-US" dirty="0" err="1"/>
              <a:t>ve</a:t>
            </a:r>
            <a:r>
              <a:rPr lang="en-US" dirty="0"/>
              <a:t> values can be represented </a:t>
            </a:r>
          </a:p>
          <a:p>
            <a:pPr algn="just"/>
            <a:r>
              <a:rPr lang="en-US" dirty="0"/>
              <a:t>Float – float class is used to represent floating point number which is a real number with floating point representation. </a:t>
            </a:r>
          </a:p>
          <a:p>
            <a:pPr lvl="1" algn="just"/>
            <a:r>
              <a:rPr lang="en-US" dirty="0">
                <a:solidFill>
                  <a:srgbClr val="00B050"/>
                </a:solidFill>
              </a:rPr>
              <a:t>float</a:t>
            </a:r>
          </a:p>
          <a:p>
            <a:pPr lvl="1" algn="just"/>
            <a:r>
              <a:rPr lang="en-US" dirty="0"/>
              <a:t>fractional point E.g.: 3.415, 5.15</a:t>
            </a:r>
          </a:p>
          <a:p>
            <a:pPr algn="just"/>
            <a:r>
              <a:rPr lang="en-IN" dirty="0"/>
              <a:t>Complex Numbers</a:t>
            </a:r>
          </a:p>
          <a:p>
            <a:pPr marL="857250" lvl="2" indent="-457200" algn="just">
              <a:buFont typeface="Calibri" panose="020F0502020204030204" pitchFamily="34" charset="0"/>
              <a:buChar char="―"/>
            </a:pPr>
            <a:r>
              <a:rPr lang="en-US" dirty="0">
                <a:solidFill>
                  <a:srgbClr val="00B050"/>
                </a:solidFill>
              </a:rPr>
              <a:t>complex</a:t>
            </a:r>
          </a:p>
          <a:p>
            <a:pPr marL="857250" lvl="2" indent="-457200" algn="just">
              <a:buFont typeface="Calibri" panose="020F0502020204030204" pitchFamily="34" charset="0"/>
              <a:buChar char="―"/>
            </a:pPr>
            <a:r>
              <a:rPr lang="en-US" dirty="0"/>
              <a:t>For example:  5 + 7j </a:t>
            </a:r>
          </a:p>
          <a:p>
            <a:pPr marL="857250" lvl="2" indent="-457200" algn="just">
              <a:buFont typeface="Calibri" panose="020F0502020204030204" pitchFamily="34" charset="0"/>
              <a:buChar char="―"/>
            </a:pPr>
            <a:r>
              <a:rPr lang="en-US" dirty="0"/>
              <a:t>where 5 is the real part and 7 is the imaginary part</a:t>
            </a:r>
            <a:r>
              <a:rPr lang="en-IN" dirty="0"/>
              <a:t> </a:t>
            </a:r>
          </a:p>
          <a:p>
            <a:pPr algn="just"/>
            <a:endParaRPr lang="en-US" dirty="0"/>
          </a:p>
          <a:p>
            <a:pPr lvl="1" algn="just"/>
            <a:endParaRPr lang="en-US" dirty="0"/>
          </a:p>
        </p:txBody>
      </p:sp>
    </p:spTree>
    <p:extLst>
      <p:ext uri="{BB962C8B-B14F-4D97-AF65-F5344CB8AC3E}">
        <p14:creationId xmlns:p14="http://schemas.microsoft.com/office/powerpoint/2010/main" val="325017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CB369-611E-4F26-AEDF-6138E65EB6F2}"/>
              </a:ext>
            </a:extLst>
          </p:cNvPr>
          <p:cNvSpPr>
            <a:spLocks noGrp="1"/>
          </p:cNvSpPr>
          <p:nvPr>
            <p:ph type="title"/>
          </p:nvPr>
        </p:nvSpPr>
        <p:spPr/>
        <p:txBody>
          <a:bodyPr/>
          <a:lstStyle/>
          <a:p>
            <a:r>
              <a:rPr lang="en-IN" dirty="0">
                <a:solidFill>
                  <a:srgbClr val="0070C0"/>
                </a:solidFill>
              </a:rPr>
              <a:t>History</a:t>
            </a:r>
          </a:p>
        </p:txBody>
      </p:sp>
      <p:sp>
        <p:nvSpPr>
          <p:cNvPr id="3" name="Content Placeholder 2">
            <a:extLst>
              <a:ext uri="{FF2B5EF4-FFF2-40B4-BE49-F238E27FC236}">
                <a16:creationId xmlns:a16="http://schemas.microsoft.com/office/drawing/2014/main" id="{9620DF0D-8D90-447C-9841-0A3034117EA6}"/>
              </a:ext>
            </a:extLst>
          </p:cNvPr>
          <p:cNvSpPr>
            <a:spLocks noGrp="1"/>
          </p:cNvSpPr>
          <p:nvPr>
            <p:ph idx="1"/>
          </p:nvPr>
        </p:nvSpPr>
        <p:spPr>
          <a:xfrm>
            <a:off x="457200" y="1447800"/>
            <a:ext cx="8229600" cy="4678363"/>
          </a:xfrm>
          <a:ln>
            <a:solidFill>
              <a:srgbClr val="00B050"/>
            </a:solidFill>
          </a:ln>
        </p:spPr>
        <p:txBody>
          <a:bodyPr>
            <a:normAutofit lnSpcReduction="10000"/>
          </a:bodyPr>
          <a:lstStyle/>
          <a:p>
            <a:pPr algn="just"/>
            <a:r>
              <a:rPr lang="en-US" u="sng" dirty="0">
                <a:hlinkClick r:id="rId2"/>
              </a:rPr>
              <a:t>Python</a:t>
            </a:r>
            <a:r>
              <a:rPr lang="en-US" dirty="0"/>
              <a:t> is a widely used general-purpose, high-level programming language.</a:t>
            </a:r>
          </a:p>
          <a:p>
            <a:pPr algn="just"/>
            <a:r>
              <a:rPr lang="en-US" b="1" dirty="0"/>
              <a:t>Python</a:t>
            </a:r>
            <a:r>
              <a:rPr lang="en-US" dirty="0"/>
              <a:t> was conceived in the late 1980s by Guido van Rossum at Centrum </a:t>
            </a:r>
            <a:r>
              <a:rPr lang="en-US" dirty="0" err="1"/>
              <a:t>Wiskunde</a:t>
            </a:r>
            <a:r>
              <a:rPr lang="en-US" dirty="0"/>
              <a:t> &amp; Informatica (CWI) in the Netherlands. </a:t>
            </a:r>
          </a:p>
          <a:p>
            <a:pPr algn="just"/>
            <a:r>
              <a:rPr lang="en-US" dirty="0"/>
              <a:t>Its implementation began in December 1989.</a:t>
            </a:r>
          </a:p>
          <a:p>
            <a:pPr algn="just"/>
            <a:r>
              <a:rPr lang="en-US" dirty="0"/>
              <a:t>It was mainly developed for emphasis on code readability, and its syntax allows programmers to express concepts in fewer lines of code.</a:t>
            </a:r>
            <a:endParaRPr lang="en-IN" dirty="0"/>
          </a:p>
        </p:txBody>
      </p:sp>
    </p:spTree>
    <p:extLst>
      <p:ext uri="{BB962C8B-B14F-4D97-AF65-F5344CB8AC3E}">
        <p14:creationId xmlns:p14="http://schemas.microsoft.com/office/powerpoint/2010/main" val="1906654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ECA5-0C87-45C6-ABDB-4FD8BB8BF6A8}"/>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Number Type Conversion</a:t>
            </a:r>
          </a:p>
        </p:txBody>
      </p:sp>
      <p:sp>
        <p:nvSpPr>
          <p:cNvPr id="3" name="Content Placeholder 2">
            <a:extLst>
              <a:ext uri="{FF2B5EF4-FFF2-40B4-BE49-F238E27FC236}">
                <a16:creationId xmlns:a16="http://schemas.microsoft.com/office/drawing/2014/main" id="{18B2536D-B4EE-45E8-94D0-2081D881401A}"/>
              </a:ext>
            </a:extLst>
          </p:cNvPr>
          <p:cNvSpPr>
            <a:spLocks noGrp="1"/>
          </p:cNvSpPr>
          <p:nvPr>
            <p:ph idx="1"/>
          </p:nvPr>
        </p:nvSpPr>
        <p:spPr>
          <a:xfrm>
            <a:off x="457200" y="1143000"/>
            <a:ext cx="8229600" cy="5257800"/>
          </a:xfrm>
          <a:ln>
            <a:solidFill>
              <a:srgbClr val="00B050"/>
            </a:solidFill>
          </a:ln>
        </p:spPr>
        <p:txBody>
          <a:bodyPr>
            <a:normAutofit lnSpcReduction="10000"/>
          </a:bodyPr>
          <a:lstStyle/>
          <a:p>
            <a:pPr algn="just"/>
            <a:r>
              <a:rPr lang="en-US" b="1" dirty="0"/>
              <a:t>int(x) -</a:t>
            </a:r>
            <a:r>
              <a:rPr lang="en-US" dirty="0"/>
              <a:t> to convert x to a plain integer.</a:t>
            </a:r>
          </a:p>
          <a:p>
            <a:pPr algn="just"/>
            <a:r>
              <a:rPr lang="en-US" b="1" dirty="0"/>
              <a:t>long(x) -</a:t>
            </a:r>
            <a:r>
              <a:rPr lang="en-US" dirty="0"/>
              <a:t>to convert x to a long integer.</a:t>
            </a:r>
          </a:p>
          <a:p>
            <a:pPr algn="just"/>
            <a:r>
              <a:rPr lang="en-US" b="1" dirty="0"/>
              <a:t>float(x)</a:t>
            </a:r>
            <a:r>
              <a:rPr lang="en-US" dirty="0"/>
              <a:t> -to convert x to a floating-point number.</a:t>
            </a:r>
          </a:p>
          <a:p>
            <a:pPr algn="just"/>
            <a:r>
              <a:rPr lang="en-US" b="1" dirty="0"/>
              <a:t>complex(x)</a:t>
            </a:r>
            <a:r>
              <a:rPr lang="en-US" dirty="0"/>
              <a:t> -to convert x to a complex number with real part x and imaginary part zero.</a:t>
            </a:r>
          </a:p>
          <a:p>
            <a:pPr algn="just"/>
            <a:r>
              <a:rPr lang="en-US" b="1" dirty="0"/>
              <a:t>complex(x, y)</a:t>
            </a:r>
            <a:r>
              <a:rPr lang="en-US" dirty="0"/>
              <a:t> - to convert x and y to a complex number with real part x and imaginary part y. x and y are numeric expressions</a:t>
            </a:r>
          </a:p>
          <a:p>
            <a:pPr algn="just"/>
            <a:endParaRPr lang="en-IN" dirty="0"/>
          </a:p>
        </p:txBody>
      </p:sp>
    </p:spTree>
    <p:extLst>
      <p:ext uri="{BB962C8B-B14F-4D97-AF65-F5344CB8AC3E}">
        <p14:creationId xmlns:p14="http://schemas.microsoft.com/office/powerpoint/2010/main" val="3719396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CEA9-D756-4675-8326-AE023DAAFB8D}"/>
              </a:ext>
            </a:extLst>
          </p:cNvPr>
          <p:cNvSpPr>
            <a:spLocks noGrp="1"/>
          </p:cNvSpPr>
          <p:nvPr>
            <p:ph type="title"/>
          </p:nvPr>
        </p:nvSpPr>
        <p:spPr>
          <a:xfrm>
            <a:off x="457200" y="274638"/>
            <a:ext cx="8229600" cy="792162"/>
          </a:xfrm>
        </p:spPr>
        <p:txBody>
          <a:bodyPr/>
          <a:lstStyle/>
          <a:p>
            <a:r>
              <a:rPr lang="en-IN" dirty="0">
                <a:solidFill>
                  <a:srgbClr val="0070C0"/>
                </a:solidFill>
              </a:rPr>
              <a:t>Example</a:t>
            </a:r>
          </a:p>
        </p:txBody>
      </p:sp>
      <p:sp>
        <p:nvSpPr>
          <p:cNvPr id="3" name="Content Placeholder 2">
            <a:extLst>
              <a:ext uri="{FF2B5EF4-FFF2-40B4-BE49-F238E27FC236}">
                <a16:creationId xmlns:a16="http://schemas.microsoft.com/office/drawing/2014/main" id="{B503D97E-BF01-4F39-84BC-70E9B987C05F}"/>
              </a:ext>
            </a:extLst>
          </p:cNvPr>
          <p:cNvSpPr>
            <a:spLocks noGrp="1"/>
          </p:cNvSpPr>
          <p:nvPr>
            <p:ph idx="1"/>
          </p:nvPr>
        </p:nvSpPr>
        <p:spPr>
          <a:xfrm>
            <a:off x="152400" y="1066800"/>
            <a:ext cx="8534400" cy="5715000"/>
          </a:xfrm>
          <a:ln>
            <a:solidFill>
              <a:srgbClr val="00B050"/>
            </a:solidFill>
          </a:ln>
        </p:spPr>
        <p:txBody>
          <a:bodyPr>
            <a:normAutofit fontScale="70000" lnSpcReduction="20000"/>
          </a:bodyPr>
          <a:lstStyle/>
          <a:p>
            <a:pPr marL="0" indent="0">
              <a:buNone/>
            </a:pPr>
            <a:r>
              <a:rPr lang="en-US" dirty="0">
                <a:solidFill>
                  <a:srgbClr val="00B050"/>
                </a:solidFill>
              </a:rPr>
              <a:t>Program:</a:t>
            </a:r>
          </a:p>
          <a:p>
            <a:pPr marL="0" indent="0">
              <a:buNone/>
            </a:pPr>
            <a:r>
              <a:rPr lang="en-US" dirty="0">
                <a:solidFill>
                  <a:srgbClr val="C00000"/>
                </a:solidFill>
              </a:rPr>
              <a:t>a = 10 </a:t>
            </a:r>
          </a:p>
          <a:p>
            <a:pPr marL="0" indent="0">
              <a:buNone/>
            </a:pPr>
            <a:r>
              <a:rPr lang="en-US" dirty="0">
                <a:solidFill>
                  <a:srgbClr val="C00000"/>
                </a:solidFill>
              </a:rPr>
              <a:t>print("Type of a: ", type(a))  </a:t>
            </a:r>
          </a:p>
          <a:p>
            <a:pPr marL="0" indent="0">
              <a:buNone/>
            </a:pPr>
            <a:r>
              <a:rPr lang="en-US" dirty="0">
                <a:solidFill>
                  <a:srgbClr val="C00000"/>
                </a:solidFill>
              </a:rPr>
              <a:t>b = 20.0 </a:t>
            </a:r>
          </a:p>
          <a:p>
            <a:pPr marL="0" indent="0">
              <a:buNone/>
            </a:pPr>
            <a:r>
              <a:rPr lang="en-US" dirty="0">
                <a:solidFill>
                  <a:srgbClr val="C00000"/>
                </a:solidFill>
              </a:rPr>
              <a:t>print("\</a:t>
            </a:r>
            <a:r>
              <a:rPr lang="en-US" dirty="0" err="1">
                <a:solidFill>
                  <a:srgbClr val="C00000"/>
                </a:solidFill>
              </a:rPr>
              <a:t>nType</a:t>
            </a:r>
            <a:r>
              <a:rPr lang="en-US" dirty="0">
                <a:solidFill>
                  <a:srgbClr val="C00000"/>
                </a:solidFill>
              </a:rPr>
              <a:t> of b: ", type(b))  </a:t>
            </a:r>
          </a:p>
          <a:p>
            <a:pPr marL="0" indent="0">
              <a:buNone/>
            </a:pPr>
            <a:r>
              <a:rPr lang="en-US" dirty="0">
                <a:solidFill>
                  <a:srgbClr val="C00000"/>
                </a:solidFill>
              </a:rPr>
              <a:t>c = 5 + 7j </a:t>
            </a:r>
          </a:p>
          <a:p>
            <a:pPr marL="0" indent="0">
              <a:buNone/>
            </a:pPr>
            <a:r>
              <a:rPr lang="en-US" dirty="0">
                <a:solidFill>
                  <a:srgbClr val="C00000"/>
                </a:solidFill>
              </a:rPr>
              <a:t>print("\</a:t>
            </a:r>
            <a:r>
              <a:rPr lang="en-US" dirty="0" err="1">
                <a:solidFill>
                  <a:srgbClr val="C00000"/>
                </a:solidFill>
              </a:rPr>
              <a:t>nType</a:t>
            </a:r>
            <a:r>
              <a:rPr lang="en-US" dirty="0">
                <a:solidFill>
                  <a:srgbClr val="C00000"/>
                </a:solidFill>
              </a:rPr>
              <a:t> of c: ", type(c)) </a:t>
            </a:r>
          </a:p>
          <a:p>
            <a:pPr marL="0" indent="0">
              <a:buNone/>
            </a:pPr>
            <a:endParaRPr lang="en-US" dirty="0">
              <a:solidFill>
                <a:srgbClr val="00B050"/>
              </a:solidFill>
            </a:endParaRPr>
          </a:p>
          <a:p>
            <a:pPr marL="0" indent="0">
              <a:buNone/>
            </a:pPr>
            <a:r>
              <a:rPr lang="en-US" dirty="0">
                <a:solidFill>
                  <a:srgbClr val="00B050"/>
                </a:solidFill>
              </a:rPr>
              <a:t>Output: </a:t>
            </a:r>
          </a:p>
          <a:p>
            <a:pPr marL="0" indent="0">
              <a:buNone/>
            </a:pPr>
            <a:endParaRPr lang="en-US" dirty="0">
              <a:solidFill>
                <a:srgbClr val="00B050"/>
              </a:solidFill>
            </a:endParaRPr>
          </a:p>
          <a:p>
            <a:pPr marL="0" indent="0">
              <a:buNone/>
            </a:pPr>
            <a:r>
              <a:rPr lang="en-US" dirty="0">
                <a:solidFill>
                  <a:srgbClr val="002060"/>
                </a:solidFill>
              </a:rPr>
              <a:t>Type of a:  &lt;class 'int'&gt;</a:t>
            </a:r>
          </a:p>
          <a:p>
            <a:pPr marL="0" indent="0">
              <a:buNone/>
            </a:pPr>
            <a:endParaRPr lang="en-US" dirty="0">
              <a:solidFill>
                <a:srgbClr val="002060"/>
              </a:solidFill>
            </a:endParaRPr>
          </a:p>
          <a:p>
            <a:pPr marL="0" indent="0">
              <a:buNone/>
            </a:pPr>
            <a:r>
              <a:rPr lang="en-US" dirty="0">
                <a:solidFill>
                  <a:srgbClr val="002060"/>
                </a:solidFill>
              </a:rPr>
              <a:t>Type of b:  &lt;class 'float'&gt;</a:t>
            </a:r>
          </a:p>
          <a:p>
            <a:pPr marL="0" indent="0">
              <a:buNone/>
            </a:pPr>
            <a:endParaRPr lang="en-US" dirty="0">
              <a:solidFill>
                <a:srgbClr val="002060"/>
              </a:solidFill>
            </a:endParaRPr>
          </a:p>
          <a:p>
            <a:pPr marL="0" indent="0">
              <a:buNone/>
            </a:pPr>
            <a:r>
              <a:rPr lang="en-US" dirty="0">
                <a:solidFill>
                  <a:srgbClr val="002060"/>
                </a:solidFill>
              </a:rPr>
              <a:t>Type of c:  &lt;class 'complex'&gt;</a:t>
            </a:r>
            <a:endParaRPr lang="en-IN" dirty="0">
              <a:solidFill>
                <a:srgbClr val="002060"/>
              </a:solidFill>
            </a:endParaRPr>
          </a:p>
        </p:txBody>
      </p:sp>
    </p:spTree>
    <p:extLst>
      <p:ext uri="{BB962C8B-B14F-4D97-AF65-F5344CB8AC3E}">
        <p14:creationId xmlns:p14="http://schemas.microsoft.com/office/powerpoint/2010/main" val="2367393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Standard data types</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A variable can hold different types of values. For example, a person's name must be stored as a string whereas its id must be stored as an integer.</a:t>
            </a:r>
          </a:p>
          <a:p>
            <a:pPr algn="just"/>
            <a:r>
              <a:rPr lang="en-US" dirty="0"/>
              <a:t>Python provides various standard data types that define the storage method on each of them. The data types defined in Python are given below.</a:t>
            </a:r>
          </a:p>
          <a:p>
            <a:pPr algn="just"/>
            <a:r>
              <a:rPr lang="en-US" dirty="0">
                <a:hlinkClick r:id="rId2"/>
              </a:rPr>
              <a:t>Numbers</a:t>
            </a:r>
            <a:endParaRPr lang="en-US" dirty="0"/>
          </a:p>
          <a:p>
            <a:pPr algn="just"/>
            <a:r>
              <a:rPr lang="en-US" dirty="0">
                <a:hlinkClick r:id="rId2"/>
              </a:rPr>
              <a:t>Sequence Type</a:t>
            </a:r>
            <a:endParaRPr lang="en-US" dirty="0"/>
          </a:p>
          <a:p>
            <a:pPr algn="just"/>
            <a:r>
              <a:rPr lang="en-US" dirty="0">
                <a:hlinkClick r:id="rId2"/>
              </a:rPr>
              <a:t>Boolean</a:t>
            </a:r>
            <a:endParaRPr lang="en-US" dirty="0"/>
          </a:p>
          <a:p>
            <a:pPr algn="just"/>
            <a:r>
              <a:rPr lang="en-US" dirty="0">
                <a:hlinkClick r:id="rId2"/>
              </a:rPr>
              <a:t>Set</a:t>
            </a:r>
            <a:endParaRPr lang="en-US" dirty="0"/>
          </a:p>
          <a:p>
            <a:pPr algn="just"/>
            <a:r>
              <a:rPr lang="en-US" dirty="0">
                <a:hlinkClick r:id="rId2"/>
              </a:rPr>
              <a:t>Dictionary</a:t>
            </a:r>
            <a:endParaRPr lang="en-US" dirty="0"/>
          </a:p>
          <a:p>
            <a:pPr algn="just"/>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Python Data Types"/>
          <p:cNvPicPr>
            <a:picLocks noChangeAspect="1" noChangeArrowheads="1"/>
          </p:cNvPicPr>
          <p:nvPr/>
        </p:nvPicPr>
        <p:blipFill>
          <a:blip r:embed="rId2"/>
          <a:srcRect/>
          <a:stretch>
            <a:fillRect/>
          </a:stretch>
        </p:blipFill>
        <p:spPr bwMode="auto">
          <a:xfrm>
            <a:off x="1676400" y="1905000"/>
            <a:ext cx="5410200" cy="41148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Numbers</a:t>
            </a:r>
            <a:br>
              <a:rPr lang="en-US" dirty="0"/>
            </a:br>
            <a:endParaRPr lang="en-US" dirty="0"/>
          </a:p>
        </p:txBody>
      </p:sp>
      <p:sp>
        <p:nvSpPr>
          <p:cNvPr id="3" name="Content Placeholder 2"/>
          <p:cNvSpPr>
            <a:spLocks noGrp="1"/>
          </p:cNvSpPr>
          <p:nvPr>
            <p:ph idx="1"/>
          </p:nvPr>
        </p:nvSpPr>
        <p:spPr/>
        <p:txBody>
          <a:bodyPr>
            <a:normAutofit lnSpcReduction="10000"/>
          </a:bodyPr>
          <a:lstStyle/>
          <a:p>
            <a:pPr algn="just"/>
            <a:r>
              <a:rPr lang="en-US" dirty="0"/>
              <a:t>Number stores numeric values. The integer, float, and complex values belong to a Python Numbers data-type. Python provides the </a:t>
            </a:r>
            <a:r>
              <a:rPr lang="en-US" b="1" dirty="0"/>
              <a:t>type()</a:t>
            </a:r>
            <a:r>
              <a:rPr lang="en-US" dirty="0"/>
              <a:t> function to know the data-type of the variable. Similarly, the </a:t>
            </a:r>
            <a:r>
              <a:rPr lang="en-US" b="1" dirty="0" err="1"/>
              <a:t>isinstance</a:t>
            </a:r>
            <a:r>
              <a:rPr lang="en-US" b="1" dirty="0"/>
              <a:t>()</a:t>
            </a:r>
            <a:r>
              <a:rPr lang="en-US" dirty="0"/>
              <a:t> function is used to check an object belongs to a particular class.</a:t>
            </a:r>
          </a:p>
          <a:p>
            <a:r>
              <a:rPr lang="en-US" dirty="0"/>
              <a:t>Python creates Number objects when a number is assigned to a variable. For example;</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fontScale="85000" lnSpcReduction="10000"/>
          </a:bodyPr>
          <a:lstStyle/>
          <a:p>
            <a:r>
              <a:rPr lang="en-US" dirty="0"/>
              <a:t>Consider the following example to define the values of different data types and checking its type.</a:t>
            </a:r>
          </a:p>
          <a:p>
            <a:pPr>
              <a:buNone/>
            </a:pPr>
            <a:r>
              <a:rPr lang="en-US" dirty="0"/>
              <a:t>     a=10  </a:t>
            </a:r>
          </a:p>
          <a:p>
            <a:pPr>
              <a:buNone/>
            </a:pPr>
            <a:r>
              <a:rPr lang="en-US" dirty="0"/>
              <a:t>     b="Hi Python"  </a:t>
            </a:r>
          </a:p>
          <a:p>
            <a:pPr>
              <a:buNone/>
            </a:pPr>
            <a:r>
              <a:rPr lang="en-US" dirty="0"/>
              <a:t>     c = 10.5  </a:t>
            </a:r>
          </a:p>
          <a:p>
            <a:pPr>
              <a:buNone/>
            </a:pPr>
            <a:r>
              <a:rPr lang="en-US" b="1" dirty="0"/>
              <a:t>     print</a:t>
            </a:r>
            <a:r>
              <a:rPr lang="en-US" dirty="0"/>
              <a:t>(type(a))  </a:t>
            </a:r>
          </a:p>
          <a:p>
            <a:pPr>
              <a:buNone/>
            </a:pPr>
            <a:r>
              <a:rPr lang="en-US" b="1" dirty="0"/>
              <a:t>     print</a:t>
            </a:r>
            <a:r>
              <a:rPr lang="en-US" dirty="0"/>
              <a:t>(type(b))  </a:t>
            </a:r>
          </a:p>
          <a:p>
            <a:pPr>
              <a:buNone/>
            </a:pPr>
            <a:r>
              <a:rPr lang="en-US" b="1" dirty="0"/>
              <a:t>     print</a:t>
            </a:r>
            <a:r>
              <a:rPr lang="en-US" dirty="0"/>
              <a:t>(type(c))  </a:t>
            </a:r>
          </a:p>
          <a:p>
            <a:pPr>
              <a:buNone/>
            </a:pPr>
            <a:r>
              <a:rPr lang="en-US" b="1" dirty="0"/>
              <a:t>    Output:</a:t>
            </a:r>
            <a:endParaRPr lang="en-US" dirty="0"/>
          </a:p>
          <a:p>
            <a:pPr>
              <a:buNone/>
            </a:pPr>
            <a:r>
              <a:rPr lang="en-US" dirty="0"/>
              <a:t>     &lt;class 'int’&gt; &lt;class 'str’&gt; &lt;class 'float'&gt;</a:t>
            </a:r>
          </a:p>
          <a:p>
            <a:endParaRPr lang="en-US" dirty="0"/>
          </a:p>
        </p:txBody>
      </p:sp>
    </p:spTree>
    <p:extLst>
      <p:ext uri="{BB962C8B-B14F-4D97-AF65-F5344CB8AC3E}">
        <p14:creationId xmlns:p14="http://schemas.microsoft.com/office/powerpoint/2010/main" val="3970144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D58C8-6EB6-4DB0-BFE5-60AB4D5C25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FBA673-91BA-4477-9345-D8B57A72D5D2}"/>
              </a:ext>
            </a:extLst>
          </p:cNvPr>
          <p:cNvSpPr>
            <a:spLocks noGrp="1"/>
          </p:cNvSpPr>
          <p:nvPr>
            <p:ph idx="1"/>
          </p:nvPr>
        </p:nvSpPr>
        <p:spPr/>
        <p:txBody>
          <a:bodyPr>
            <a:normAutofit lnSpcReduction="10000"/>
          </a:bodyPr>
          <a:lstStyle/>
          <a:p>
            <a:r>
              <a:rPr lang="en-IN" dirty="0" err="1"/>
              <a:t>Eg</a:t>
            </a:r>
            <a:r>
              <a:rPr lang="en-IN" dirty="0"/>
              <a:t>:</a:t>
            </a:r>
          </a:p>
          <a:p>
            <a:pPr marL="0" indent="0">
              <a:buNone/>
            </a:pPr>
            <a:r>
              <a:rPr lang="en-IN" dirty="0">
                <a:solidFill>
                  <a:srgbClr val="FF0000"/>
                </a:solidFill>
              </a:rPr>
              <a:t>   x=</a:t>
            </a:r>
            <a:r>
              <a:rPr lang="en-IN" dirty="0" err="1">
                <a:solidFill>
                  <a:srgbClr val="FF0000"/>
                </a:solidFill>
              </a:rPr>
              <a:t>isinstance</a:t>
            </a:r>
            <a:r>
              <a:rPr lang="en-IN" dirty="0">
                <a:solidFill>
                  <a:srgbClr val="FF0000"/>
                </a:solidFill>
              </a:rPr>
              <a:t>(</a:t>
            </a:r>
            <a:r>
              <a:rPr lang="en-IN" dirty="0" err="1">
                <a:solidFill>
                  <a:srgbClr val="FF0000"/>
                </a:solidFill>
              </a:rPr>
              <a:t>object,type</a:t>
            </a:r>
            <a:r>
              <a:rPr lang="en-IN" dirty="0">
                <a:solidFill>
                  <a:srgbClr val="FF0000"/>
                </a:solidFill>
              </a:rPr>
              <a:t>)-returns “True” if object belongs t the given class/type.</a:t>
            </a:r>
          </a:p>
          <a:p>
            <a:r>
              <a:rPr lang="en-IN" dirty="0"/>
              <a:t>x=</a:t>
            </a:r>
            <a:r>
              <a:rPr lang="en-IN" dirty="0" err="1"/>
              <a:t>isinstance</a:t>
            </a:r>
            <a:r>
              <a:rPr lang="en-IN" dirty="0"/>
              <a:t>(5,int)</a:t>
            </a:r>
          </a:p>
          <a:p>
            <a:pPr marL="0" indent="0">
              <a:buNone/>
            </a:pPr>
            <a:r>
              <a:rPr lang="en-IN" dirty="0"/>
              <a:t>   print(x)</a:t>
            </a:r>
          </a:p>
          <a:p>
            <a:pPr marL="0" indent="0">
              <a:buNone/>
            </a:pPr>
            <a:endParaRPr lang="en-IN" dirty="0"/>
          </a:p>
          <a:p>
            <a:pPr marL="0" indent="0">
              <a:buNone/>
            </a:pPr>
            <a:r>
              <a:rPr lang="en-IN" dirty="0"/>
              <a:t>   Output:</a:t>
            </a:r>
          </a:p>
          <a:p>
            <a:pPr marL="0" indent="0">
              <a:buNone/>
            </a:pPr>
            <a:r>
              <a:rPr lang="en-IN" dirty="0"/>
              <a:t>   True</a:t>
            </a:r>
          </a:p>
          <a:p>
            <a:pPr marL="0" indent="0">
              <a:buNone/>
            </a:pPr>
            <a:endParaRPr lang="en-IN" dirty="0"/>
          </a:p>
        </p:txBody>
      </p:sp>
    </p:spTree>
    <p:extLst>
      <p:ext uri="{BB962C8B-B14F-4D97-AF65-F5344CB8AC3E}">
        <p14:creationId xmlns:p14="http://schemas.microsoft.com/office/powerpoint/2010/main" val="3827466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buNone/>
            </a:pPr>
            <a:r>
              <a:rPr lang="en-US" dirty="0"/>
              <a:t>a = 5  </a:t>
            </a:r>
          </a:p>
          <a:p>
            <a:pPr>
              <a:buNone/>
            </a:pPr>
            <a:r>
              <a:rPr lang="en-US" b="1" dirty="0"/>
              <a:t>print</a:t>
            </a:r>
            <a:r>
              <a:rPr lang="en-US" dirty="0"/>
              <a:t>("The type of a", type(a))  </a:t>
            </a:r>
          </a:p>
          <a:p>
            <a:pPr>
              <a:buNone/>
            </a:pPr>
            <a:r>
              <a:rPr lang="en-US" dirty="0"/>
              <a:t>  </a:t>
            </a:r>
          </a:p>
          <a:p>
            <a:pPr>
              <a:buNone/>
            </a:pPr>
            <a:r>
              <a:rPr lang="en-US" dirty="0"/>
              <a:t>b = 40.5  </a:t>
            </a:r>
          </a:p>
          <a:p>
            <a:pPr>
              <a:buNone/>
            </a:pPr>
            <a:r>
              <a:rPr lang="en-US" b="1" dirty="0"/>
              <a:t>print</a:t>
            </a:r>
            <a:r>
              <a:rPr lang="en-US" dirty="0"/>
              <a:t>("The type of b", type(b))  </a:t>
            </a:r>
          </a:p>
          <a:p>
            <a:pPr>
              <a:buNone/>
            </a:pPr>
            <a:r>
              <a:rPr lang="en-US" dirty="0"/>
              <a:t>  </a:t>
            </a:r>
          </a:p>
          <a:p>
            <a:pPr>
              <a:buNone/>
            </a:pPr>
            <a:r>
              <a:rPr lang="en-US" dirty="0"/>
              <a:t>c = 1+3j  </a:t>
            </a:r>
          </a:p>
          <a:p>
            <a:pPr>
              <a:buNone/>
            </a:pPr>
            <a:r>
              <a:rPr lang="en-US" b="1" dirty="0"/>
              <a:t>print</a:t>
            </a:r>
            <a:r>
              <a:rPr lang="en-US" dirty="0"/>
              <a:t>("The type of c", type(c))  </a:t>
            </a:r>
          </a:p>
          <a:p>
            <a:pPr>
              <a:buNone/>
            </a:pPr>
            <a:r>
              <a:rPr lang="en-US" b="1" dirty="0"/>
              <a:t>print</a:t>
            </a:r>
            <a:r>
              <a:rPr lang="en-US" dirty="0"/>
              <a:t>(" c is a complex number", </a:t>
            </a:r>
            <a:r>
              <a:rPr lang="en-US" dirty="0" err="1"/>
              <a:t>isinstance</a:t>
            </a:r>
            <a:r>
              <a:rPr lang="en-US" dirty="0"/>
              <a:t>(1+3j,complex))  </a:t>
            </a:r>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Output:</a:t>
            </a:r>
            <a:endParaRPr lang="en-US" dirty="0"/>
          </a:p>
          <a:p>
            <a:pPr>
              <a:buNone/>
            </a:pPr>
            <a:r>
              <a:rPr lang="en-US" dirty="0"/>
              <a:t>The type of a &lt;class '</a:t>
            </a:r>
            <a:r>
              <a:rPr lang="en-US" dirty="0" err="1"/>
              <a:t>int</a:t>
            </a:r>
            <a:r>
              <a:rPr lang="en-US" dirty="0"/>
              <a:t>'&gt; </a:t>
            </a:r>
          </a:p>
          <a:p>
            <a:pPr>
              <a:buNone/>
            </a:pPr>
            <a:r>
              <a:rPr lang="en-US" dirty="0"/>
              <a:t>The type of b &lt;class 'float'&gt; </a:t>
            </a:r>
          </a:p>
          <a:p>
            <a:pPr>
              <a:buNone/>
            </a:pPr>
            <a:r>
              <a:rPr lang="en-US" dirty="0"/>
              <a:t>The type of c &lt;class 'complex'&gt; </a:t>
            </a:r>
          </a:p>
          <a:p>
            <a:pPr>
              <a:buNone/>
            </a:pPr>
            <a:r>
              <a:rPr lang="en-US" dirty="0"/>
              <a:t>c is complex number: True</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algn="just"/>
            <a:r>
              <a:rPr lang="en-US" dirty="0"/>
              <a:t>Python supports three types of numeric data.</a:t>
            </a:r>
          </a:p>
          <a:p>
            <a:pPr algn="just"/>
            <a:r>
              <a:rPr lang="en-US" b="1" dirty="0" err="1"/>
              <a:t>Int</a:t>
            </a:r>
            <a:r>
              <a:rPr lang="en-US" b="1" dirty="0"/>
              <a:t> -</a:t>
            </a:r>
            <a:r>
              <a:rPr lang="en-US" dirty="0"/>
              <a:t> Integer value can be any length such as integers 10, 2, 29, -20, -150 etc. Python has no restriction on the length of an integer. Its value belongs to </a:t>
            </a:r>
            <a:r>
              <a:rPr lang="en-US" b="1" dirty="0" err="1"/>
              <a:t>int</a:t>
            </a:r>
            <a:endParaRPr lang="en-US" dirty="0"/>
          </a:p>
          <a:p>
            <a:pPr algn="just"/>
            <a:r>
              <a:rPr lang="en-US" b="1" dirty="0"/>
              <a:t>Float -</a:t>
            </a:r>
            <a:r>
              <a:rPr lang="en-US" dirty="0"/>
              <a:t> Float is used to store floating-point numbers like 1.9, 9.902, 15.2, etc. It is accurate </a:t>
            </a:r>
            <a:r>
              <a:rPr lang="en-US" dirty="0" err="1"/>
              <a:t>upto</a:t>
            </a:r>
            <a:r>
              <a:rPr lang="en-US" dirty="0"/>
              <a:t> 15 decimal points.</a:t>
            </a:r>
          </a:p>
          <a:p>
            <a:pPr algn="just"/>
            <a:r>
              <a:rPr lang="en-US" b="1" dirty="0"/>
              <a:t>complex -</a:t>
            </a:r>
            <a:r>
              <a:rPr lang="en-US" dirty="0"/>
              <a:t> A complex number contains an ordered pair, i.e., x + </a:t>
            </a:r>
            <a:r>
              <a:rPr lang="en-US" dirty="0" err="1"/>
              <a:t>iy</a:t>
            </a:r>
            <a:r>
              <a:rPr lang="en-US" dirty="0"/>
              <a:t> where x and y denote the real and imaginary parts, respectively. The complex numbers like 2.14j, 2.0 + 2.3j, etc.</a:t>
            </a:r>
          </a:p>
          <a:p>
            <a:pPr algn="just"/>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p:txBody>
          <a:bodyPr>
            <a:normAutofit fontScale="92500" lnSpcReduction="20000"/>
          </a:bodyPr>
          <a:lstStyle/>
          <a:p>
            <a:pPr algn="just"/>
            <a:r>
              <a:rPr lang="en-US" dirty="0"/>
              <a:t>The language was finally released in 1991. When it was released, it used a lot fewer codes to express the concepts, when we compare it with Java, C++ &amp; C. </a:t>
            </a:r>
          </a:p>
          <a:p>
            <a:pPr algn="just"/>
            <a:r>
              <a:rPr lang="en-US" dirty="0"/>
              <a:t>Its design philosophy was quite good too. Its main objective is to provide code readability and advanced developer productivity. </a:t>
            </a:r>
          </a:p>
          <a:p>
            <a:pPr algn="just"/>
            <a:r>
              <a:rPr lang="en-US" dirty="0"/>
              <a:t>When it was released it had more than enough capability to provide classes with inheritance, several core data types exception handling and functions.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2AC0-59C4-4D80-A595-50D3B70FDF2F}"/>
              </a:ext>
            </a:extLst>
          </p:cNvPr>
          <p:cNvSpPr>
            <a:spLocks noGrp="1"/>
          </p:cNvSpPr>
          <p:nvPr>
            <p:ph type="title"/>
          </p:nvPr>
        </p:nvSpPr>
        <p:spPr/>
        <p:txBody>
          <a:bodyPr>
            <a:normAutofit fontScale="90000"/>
          </a:bodyPr>
          <a:lstStyle/>
          <a:p>
            <a:r>
              <a:rPr lang="en-IN" dirty="0"/>
              <a:t>Type Conversion</a:t>
            </a:r>
            <a:br>
              <a:rPr lang="en-IN" dirty="0"/>
            </a:br>
            <a:r>
              <a:rPr lang="en-US" dirty="0"/>
              <a:t>Convert from one type to another:</a:t>
            </a:r>
            <a:endParaRPr lang="en-IN" dirty="0"/>
          </a:p>
        </p:txBody>
      </p:sp>
      <p:sp>
        <p:nvSpPr>
          <p:cNvPr id="3" name="Content Placeholder 2">
            <a:extLst>
              <a:ext uri="{FF2B5EF4-FFF2-40B4-BE49-F238E27FC236}">
                <a16:creationId xmlns:a16="http://schemas.microsoft.com/office/drawing/2014/main" id="{2E7A8E05-A79D-4462-909F-F748F80C5380}"/>
              </a:ext>
            </a:extLst>
          </p:cNvPr>
          <p:cNvSpPr>
            <a:spLocks noGrp="1"/>
          </p:cNvSpPr>
          <p:nvPr>
            <p:ph idx="1"/>
          </p:nvPr>
        </p:nvSpPr>
        <p:spPr/>
        <p:txBody>
          <a:bodyPr>
            <a:normAutofit fontScale="55000" lnSpcReduction="20000"/>
          </a:bodyPr>
          <a:lstStyle/>
          <a:p>
            <a:r>
              <a:rPr lang="en-IN" dirty="0"/>
              <a:t>x = 1    # int</a:t>
            </a:r>
            <a:br>
              <a:rPr lang="en-IN" dirty="0"/>
            </a:br>
            <a:r>
              <a:rPr lang="en-IN" dirty="0"/>
              <a:t>y = 2.8  # float</a:t>
            </a:r>
            <a:br>
              <a:rPr lang="en-IN" dirty="0"/>
            </a:br>
            <a:r>
              <a:rPr lang="en-IN" dirty="0"/>
              <a:t>z = 1j   # complex</a:t>
            </a:r>
            <a:br>
              <a:rPr lang="en-IN" dirty="0"/>
            </a:br>
            <a:br>
              <a:rPr lang="en-IN" dirty="0"/>
            </a:br>
            <a:r>
              <a:rPr lang="en-IN" dirty="0"/>
              <a:t>#convert from int to float:</a:t>
            </a:r>
            <a:br>
              <a:rPr lang="en-IN" dirty="0"/>
            </a:br>
            <a:r>
              <a:rPr lang="en-IN" dirty="0"/>
              <a:t>a = float(x)</a:t>
            </a:r>
            <a:br>
              <a:rPr lang="en-IN" dirty="0"/>
            </a:br>
            <a:br>
              <a:rPr lang="en-IN" dirty="0"/>
            </a:br>
            <a:r>
              <a:rPr lang="en-IN" dirty="0"/>
              <a:t>#convert from float to int:</a:t>
            </a:r>
            <a:br>
              <a:rPr lang="en-IN" dirty="0"/>
            </a:br>
            <a:r>
              <a:rPr lang="en-IN" dirty="0"/>
              <a:t>b = int(y)</a:t>
            </a:r>
            <a:br>
              <a:rPr lang="en-IN" dirty="0"/>
            </a:br>
            <a:br>
              <a:rPr lang="en-IN" dirty="0"/>
            </a:br>
            <a:r>
              <a:rPr lang="en-IN" dirty="0"/>
              <a:t>#convert from int to complex:</a:t>
            </a:r>
            <a:br>
              <a:rPr lang="en-IN" dirty="0"/>
            </a:br>
            <a:r>
              <a:rPr lang="en-IN" dirty="0"/>
              <a:t>c = complex(x)</a:t>
            </a:r>
            <a:br>
              <a:rPr lang="en-IN" dirty="0"/>
            </a:br>
            <a:br>
              <a:rPr lang="en-IN" dirty="0"/>
            </a:br>
            <a:r>
              <a:rPr lang="en-IN" dirty="0"/>
              <a:t>print(a)</a:t>
            </a:r>
            <a:br>
              <a:rPr lang="en-IN" dirty="0"/>
            </a:br>
            <a:r>
              <a:rPr lang="en-IN" dirty="0"/>
              <a:t>print(b)</a:t>
            </a:r>
            <a:br>
              <a:rPr lang="en-IN" dirty="0"/>
            </a:br>
            <a:r>
              <a:rPr lang="en-IN" dirty="0"/>
              <a:t>print(c)</a:t>
            </a:r>
            <a:br>
              <a:rPr lang="en-IN" dirty="0"/>
            </a:br>
            <a:br>
              <a:rPr lang="en-IN" dirty="0"/>
            </a:br>
            <a:r>
              <a:rPr lang="en-IN" dirty="0"/>
              <a:t>print(type(a))</a:t>
            </a:r>
            <a:br>
              <a:rPr lang="en-IN" dirty="0"/>
            </a:br>
            <a:r>
              <a:rPr lang="en-IN" dirty="0"/>
              <a:t>print(type(b))</a:t>
            </a:r>
            <a:br>
              <a:rPr lang="en-IN" dirty="0"/>
            </a:br>
            <a:r>
              <a:rPr lang="en-IN" dirty="0"/>
              <a:t>print(type(c))</a:t>
            </a:r>
          </a:p>
        </p:txBody>
      </p:sp>
    </p:spTree>
    <p:extLst>
      <p:ext uri="{BB962C8B-B14F-4D97-AF65-F5344CB8AC3E}">
        <p14:creationId xmlns:p14="http://schemas.microsoft.com/office/powerpoint/2010/main" val="74187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0AC65-54B9-44BB-8B08-3F902EBD9301}"/>
              </a:ext>
            </a:extLst>
          </p:cNvPr>
          <p:cNvSpPr>
            <a:spLocks noGrp="1"/>
          </p:cNvSpPr>
          <p:nvPr>
            <p:ph type="title"/>
          </p:nvPr>
        </p:nvSpPr>
        <p:spPr/>
        <p:txBody>
          <a:bodyPr>
            <a:normAutofit fontScale="90000"/>
          </a:bodyPr>
          <a:lstStyle/>
          <a:p>
            <a:r>
              <a:rPr lang="en-IN" dirty="0"/>
              <a:t>Random Number</a:t>
            </a:r>
            <a:br>
              <a:rPr lang="en-IN" dirty="0"/>
            </a:br>
            <a:endParaRPr lang="en-IN" dirty="0"/>
          </a:p>
        </p:txBody>
      </p:sp>
      <p:sp>
        <p:nvSpPr>
          <p:cNvPr id="4" name="Rectangle 1">
            <a:extLst>
              <a:ext uri="{FF2B5EF4-FFF2-40B4-BE49-F238E27FC236}">
                <a16:creationId xmlns:a16="http://schemas.microsoft.com/office/drawing/2014/main" id="{89DB3FE3-DFBC-4388-ADA4-0F4ED1B03931}"/>
              </a:ext>
            </a:extLst>
          </p:cNvPr>
          <p:cNvSpPr>
            <a:spLocks noGrp="1" noChangeArrowheads="1"/>
          </p:cNvSpPr>
          <p:nvPr>
            <p:ph idx="1"/>
          </p:nvPr>
        </p:nvSpPr>
        <p:spPr bwMode="auto">
          <a:xfrm>
            <a:off x="457200" y="1400145"/>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Python does not have a </a:t>
            </a:r>
            <a:r>
              <a:rPr kumimoji="0" lang="en-US" altLang="en-US" sz="1600" b="0" i="0" u="none" strike="noStrike" cap="none" normalizeH="0" baseline="0" dirty="0">
                <a:ln>
                  <a:noFill/>
                </a:ln>
                <a:solidFill>
                  <a:srgbClr val="DC143C"/>
                </a:solidFill>
                <a:effectLst/>
                <a:latin typeface="Consolas" panose="020B0609020204030204" pitchFamily="49" charset="0"/>
              </a:rPr>
              <a:t>random()</a:t>
            </a:r>
            <a:r>
              <a:rPr kumimoji="0" lang="en-US" altLang="en-US" sz="1600" b="0" i="0" u="none" strike="noStrike" cap="none" normalizeH="0" baseline="0" dirty="0">
                <a:ln>
                  <a:noFill/>
                </a:ln>
                <a:solidFill>
                  <a:srgbClr val="000000"/>
                </a:solidFill>
                <a:effectLst/>
                <a:latin typeface="Verdana" panose="020B0604030504040204" pitchFamily="34" charset="0"/>
              </a:rPr>
              <a:t> function to make a random number,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Verdana" panose="020B0604030504040204" pitchFamily="34" charset="0"/>
              </a:rPr>
              <a:t>but Python has a built-in module called </a:t>
            </a:r>
            <a:r>
              <a:rPr kumimoji="0" lang="en-US" altLang="en-US" sz="1600" b="0" i="0" u="none" strike="noStrike" cap="none" normalizeH="0" baseline="0" dirty="0">
                <a:ln>
                  <a:noFill/>
                </a:ln>
                <a:solidFill>
                  <a:srgbClr val="DC143C"/>
                </a:solidFill>
                <a:effectLst/>
                <a:latin typeface="Consolas" panose="020B0609020204030204" pitchFamily="49" charset="0"/>
              </a:rPr>
              <a:t>random</a:t>
            </a:r>
            <a:r>
              <a:rPr kumimoji="0" lang="en-US" altLang="en-US" sz="1600" b="0" i="0" u="none" strike="noStrike" cap="none" normalizeH="0" baseline="0" dirty="0">
                <a:ln>
                  <a:noFill/>
                </a:ln>
                <a:solidFill>
                  <a:srgbClr val="000000"/>
                </a:solidFill>
                <a:effectLst/>
                <a:latin typeface="Verdana" panose="020B0604030504040204" pitchFamily="34" charset="0"/>
              </a:rPr>
              <a:t> that can be used to make random numbers:</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6EF2F84-3EFF-4FAE-B640-B75B5E1ECBBB}"/>
              </a:ext>
            </a:extLst>
          </p:cNvPr>
          <p:cNvSpPr/>
          <p:nvPr/>
        </p:nvSpPr>
        <p:spPr>
          <a:xfrm>
            <a:off x="685800" y="2563023"/>
            <a:ext cx="4572000" cy="923330"/>
          </a:xfrm>
          <a:prstGeom prst="rect">
            <a:avLst/>
          </a:prstGeom>
        </p:spPr>
        <p:txBody>
          <a:bodyPr>
            <a:spAutoFit/>
          </a:bodyPr>
          <a:lstStyle/>
          <a:p>
            <a:r>
              <a:rPr lang="en-IN" dirty="0">
                <a:solidFill>
                  <a:srgbClr val="0000CD"/>
                </a:solidFill>
                <a:latin typeface="Consolas" panose="020B0609020204030204" pitchFamily="49" charset="0"/>
              </a:rPr>
              <a:t>import</a:t>
            </a:r>
            <a:r>
              <a:rPr lang="en-IN" dirty="0">
                <a:solidFill>
                  <a:srgbClr val="000000"/>
                </a:solidFill>
                <a:latin typeface="Consolas" panose="020B0609020204030204" pitchFamily="49" charset="0"/>
              </a:rPr>
              <a:t> random</a:t>
            </a:r>
            <a:br>
              <a:rPr lang="en-IN" dirty="0"/>
            </a:br>
            <a:br>
              <a:rPr lang="en-IN" dirty="0"/>
            </a:br>
            <a:r>
              <a:rPr lang="en-IN" dirty="0">
                <a:solidFill>
                  <a:srgbClr val="0000CD"/>
                </a:solidFill>
                <a:latin typeface="Consolas" panose="020B0609020204030204" pitchFamily="49" charset="0"/>
              </a:rPr>
              <a:t>print</a:t>
            </a:r>
            <a:r>
              <a:rPr lang="en-IN" dirty="0">
                <a:solidFill>
                  <a:srgbClr val="000000"/>
                </a:solidFill>
                <a:latin typeface="Consolas" panose="020B0609020204030204" pitchFamily="49" charset="0"/>
              </a:rPr>
              <a:t>(</a:t>
            </a:r>
            <a:r>
              <a:rPr lang="en-IN" dirty="0" err="1">
                <a:solidFill>
                  <a:srgbClr val="000000"/>
                </a:solidFill>
                <a:latin typeface="Consolas" panose="020B0609020204030204" pitchFamily="49" charset="0"/>
              </a:rPr>
              <a:t>random.randrange</a:t>
            </a:r>
            <a:r>
              <a:rPr lang="en-IN" dirty="0">
                <a:solidFill>
                  <a:srgbClr val="000000"/>
                </a:solidFill>
                <a:latin typeface="Consolas" panose="020B0609020204030204" pitchFamily="49" charset="0"/>
              </a:rPr>
              <a:t>(</a:t>
            </a:r>
            <a:r>
              <a:rPr lang="en-IN" dirty="0">
                <a:solidFill>
                  <a:srgbClr val="FF0000"/>
                </a:solidFill>
                <a:latin typeface="Consolas" panose="020B0609020204030204" pitchFamily="49" charset="0"/>
              </a:rPr>
              <a:t>1</a:t>
            </a:r>
            <a:r>
              <a:rPr lang="en-IN" dirty="0">
                <a:solidFill>
                  <a:srgbClr val="000000"/>
                </a:solidFill>
                <a:latin typeface="Consolas" panose="020B0609020204030204" pitchFamily="49" charset="0"/>
              </a:rPr>
              <a:t>, </a:t>
            </a:r>
            <a:r>
              <a:rPr lang="en-IN" dirty="0">
                <a:solidFill>
                  <a:srgbClr val="FF0000"/>
                </a:solidFill>
                <a:latin typeface="Consolas" panose="020B0609020204030204" pitchFamily="49" charset="0"/>
              </a:rPr>
              <a:t>10</a:t>
            </a:r>
            <a:r>
              <a:rPr lang="en-IN" dirty="0">
                <a:solidFill>
                  <a:srgbClr val="000000"/>
                </a:solidFill>
                <a:latin typeface="Consolas" panose="020B0609020204030204" pitchFamily="49" charset="0"/>
              </a:rPr>
              <a:t>))</a:t>
            </a:r>
            <a:endParaRPr lang="en-IN" dirty="0"/>
          </a:p>
        </p:txBody>
      </p:sp>
    </p:spTree>
    <p:extLst>
      <p:ext uri="{BB962C8B-B14F-4D97-AF65-F5344CB8AC3E}">
        <p14:creationId xmlns:p14="http://schemas.microsoft.com/office/powerpoint/2010/main" val="2464518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40AA-D087-46A0-9911-ADCE307411B9}"/>
              </a:ext>
            </a:extLst>
          </p:cNvPr>
          <p:cNvSpPr>
            <a:spLocks noGrp="1"/>
          </p:cNvSpPr>
          <p:nvPr>
            <p:ph type="title"/>
          </p:nvPr>
        </p:nvSpPr>
        <p:spPr>
          <a:xfrm>
            <a:off x="457200" y="274638"/>
            <a:ext cx="8229600" cy="563562"/>
          </a:xfrm>
        </p:spPr>
        <p:txBody>
          <a:bodyPr>
            <a:normAutofit fontScale="90000"/>
          </a:bodyPr>
          <a:lstStyle/>
          <a:p>
            <a:r>
              <a:rPr lang="en-IN" dirty="0">
                <a:solidFill>
                  <a:srgbClr val="0070C0"/>
                </a:solidFill>
              </a:rPr>
              <a:t> Sequence Type </a:t>
            </a:r>
          </a:p>
        </p:txBody>
      </p:sp>
      <p:sp>
        <p:nvSpPr>
          <p:cNvPr id="3" name="Content Placeholder 2">
            <a:extLst>
              <a:ext uri="{FF2B5EF4-FFF2-40B4-BE49-F238E27FC236}">
                <a16:creationId xmlns:a16="http://schemas.microsoft.com/office/drawing/2014/main" id="{37D8A229-7314-4C1D-B4EA-1325219CC412}"/>
              </a:ext>
            </a:extLst>
          </p:cNvPr>
          <p:cNvSpPr>
            <a:spLocks noGrp="1"/>
          </p:cNvSpPr>
          <p:nvPr>
            <p:ph idx="1"/>
          </p:nvPr>
        </p:nvSpPr>
        <p:spPr>
          <a:xfrm>
            <a:off x="457200" y="1219200"/>
            <a:ext cx="8229600" cy="5364162"/>
          </a:xfrm>
          <a:ln>
            <a:solidFill>
              <a:srgbClr val="00B050"/>
            </a:solidFill>
          </a:ln>
        </p:spPr>
        <p:txBody>
          <a:bodyPr/>
          <a:lstStyle/>
          <a:p>
            <a:pPr algn="just"/>
            <a:r>
              <a:rPr lang="en-US" dirty="0"/>
              <a:t>A sequence is an ordered collection of similar or different data. </a:t>
            </a:r>
          </a:p>
          <a:p>
            <a:pPr algn="just"/>
            <a:r>
              <a:rPr lang="en-US" dirty="0"/>
              <a:t>Using sequence, Multiple values can be stored in the data type in an efficient manner. </a:t>
            </a:r>
          </a:p>
          <a:p>
            <a:pPr algn="just"/>
            <a:r>
              <a:rPr lang="en-US" dirty="0"/>
              <a:t>There are different types of sequence data type such as </a:t>
            </a:r>
          </a:p>
          <a:p>
            <a:pPr marL="0" indent="0" algn="just">
              <a:buNone/>
            </a:pPr>
            <a:r>
              <a:rPr lang="en-US" dirty="0"/>
              <a:t>	</a:t>
            </a:r>
            <a:r>
              <a:rPr lang="en-US" dirty="0">
                <a:solidFill>
                  <a:srgbClr val="FF0000"/>
                </a:solidFill>
              </a:rPr>
              <a:t>i) Strings ii) List  iii) Tuple </a:t>
            </a:r>
            <a:endParaRPr lang="en-IN" dirty="0">
              <a:solidFill>
                <a:srgbClr val="FF0000"/>
              </a:solidFill>
            </a:endParaRPr>
          </a:p>
        </p:txBody>
      </p:sp>
    </p:spTree>
    <p:extLst>
      <p:ext uri="{BB962C8B-B14F-4D97-AF65-F5344CB8AC3E}">
        <p14:creationId xmlns:p14="http://schemas.microsoft.com/office/powerpoint/2010/main" val="2592693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Sequence Type</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algn="just">
              <a:buNone/>
            </a:pPr>
            <a:r>
              <a:rPr lang="en-US" dirty="0"/>
              <a:t>String</a:t>
            </a:r>
          </a:p>
          <a:p>
            <a:pPr algn="just"/>
            <a:r>
              <a:rPr lang="en-US" dirty="0"/>
              <a:t>The string can be defined as the sequence of characters represented in the quotation marks. In Python, we can use single, double, or triple quotes to define a string.</a:t>
            </a:r>
          </a:p>
          <a:p>
            <a:pPr algn="just"/>
            <a:r>
              <a:rPr lang="en-US" dirty="0"/>
              <a:t>String handling in Python is a straightforward task since Python provides built-in functions and operators to perform operations in the string.</a:t>
            </a:r>
          </a:p>
          <a:p>
            <a:pPr algn="just"/>
            <a:r>
              <a:rPr lang="en-US" dirty="0"/>
              <a:t>In the case of string handling, the operator + is used to concatenate two strings as the operation </a:t>
            </a:r>
            <a:r>
              <a:rPr lang="en-US" i="1" dirty="0"/>
              <a:t>"hello"+" python"</a:t>
            </a:r>
            <a:r>
              <a:rPr lang="en-US" dirty="0"/>
              <a:t> returns </a:t>
            </a:r>
            <a:r>
              <a:rPr lang="en-US" i="1" dirty="0"/>
              <a:t>"hello python"</a:t>
            </a:r>
            <a:r>
              <a:rPr lang="en-US" dirty="0"/>
              <a:t>.</a:t>
            </a:r>
          </a:p>
          <a:p>
            <a:pPr algn="just"/>
            <a:r>
              <a:rPr lang="en-US" dirty="0"/>
              <a:t>The operator * is known as a repetition operator as the operation "Python" *2 returns 'Python </a:t>
            </a:r>
            <a:r>
              <a:rPr lang="en-US" dirty="0" err="1"/>
              <a:t>Python</a:t>
            </a:r>
            <a:r>
              <a:rPr lang="en-US" dirty="0"/>
              <a:t>'</a:t>
            </a:r>
          </a:p>
          <a:p>
            <a:pPr algn="just"/>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9EB09-FA6E-4E35-9895-F2C1FEC75F60}"/>
              </a:ext>
            </a:extLst>
          </p:cNvPr>
          <p:cNvSpPr>
            <a:spLocks noGrp="1"/>
          </p:cNvSpPr>
          <p:nvPr>
            <p:ph type="title"/>
          </p:nvPr>
        </p:nvSpPr>
        <p:spPr>
          <a:xfrm>
            <a:off x="457200" y="274638"/>
            <a:ext cx="8229600" cy="334962"/>
          </a:xfrm>
        </p:spPr>
        <p:txBody>
          <a:bodyPr>
            <a:normAutofit fontScale="90000"/>
          </a:bodyPr>
          <a:lstStyle/>
          <a:p>
            <a:r>
              <a:rPr lang="en-US" dirty="0">
                <a:solidFill>
                  <a:srgbClr val="0070C0"/>
                </a:solidFill>
              </a:rPr>
              <a:t>Strings</a:t>
            </a:r>
            <a:endParaRPr lang="en-IN" dirty="0">
              <a:solidFill>
                <a:srgbClr val="0070C0"/>
              </a:solidFill>
            </a:endParaRPr>
          </a:p>
        </p:txBody>
      </p:sp>
      <p:sp>
        <p:nvSpPr>
          <p:cNvPr id="3" name="Content Placeholder 2">
            <a:extLst>
              <a:ext uri="{FF2B5EF4-FFF2-40B4-BE49-F238E27FC236}">
                <a16:creationId xmlns:a16="http://schemas.microsoft.com/office/drawing/2014/main" id="{5274530D-71AE-40CE-8E06-419E7A1523ED}"/>
              </a:ext>
            </a:extLst>
          </p:cNvPr>
          <p:cNvSpPr>
            <a:spLocks noGrp="1"/>
          </p:cNvSpPr>
          <p:nvPr>
            <p:ph idx="1"/>
          </p:nvPr>
        </p:nvSpPr>
        <p:spPr>
          <a:xfrm>
            <a:off x="457200" y="762000"/>
            <a:ext cx="8229600" cy="5364163"/>
          </a:xfrm>
          <a:ln>
            <a:solidFill>
              <a:srgbClr val="00B050"/>
            </a:solidFill>
          </a:ln>
        </p:spPr>
        <p:txBody>
          <a:bodyPr>
            <a:normAutofit lnSpcReduction="10000"/>
          </a:bodyPr>
          <a:lstStyle/>
          <a:p>
            <a:pPr algn="just"/>
            <a:r>
              <a:rPr lang="en-US" dirty="0"/>
              <a:t>String is an array of bytes. </a:t>
            </a:r>
          </a:p>
          <a:p>
            <a:pPr algn="just"/>
            <a:r>
              <a:rPr lang="en-US" dirty="0"/>
              <a:t>Each byte represents a Unicode character.  </a:t>
            </a:r>
          </a:p>
          <a:p>
            <a:pPr algn="just"/>
            <a:r>
              <a:rPr lang="en-US" dirty="0"/>
              <a:t>A string is a collection of one or more characters put in a single quote, double-quote or triple quote.</a:t>
            </a:r>
          </a:p>
          <a:p>
            <a:pPr algn="just"/>
            <a:r>
              <a:rPr lang="en-US" dirty="0"/>
              <a:t>In python there is no character data type, a character is a string of length one. </a:t>
            </a:r>
          </a:p>
          <a:p>
            <a:pPr algn="just"/>
            <a:r>
              <a:rPr lang="en-US" dirty="0"/>
              <a:t>It is represented by </a:t>
            </a:r>
            <a:r>
              <a:rPr lang="en-US" dirty="0">
                <a:solidFill>
                  <a:srgbClr val="C00000"/>
                </a:solidFill>
              </a:rPr>
              <a:t>str</a:t>
            </a:r>
            <a:r>
              <a:rPr lang="en-US" dirty="0"/>
              <a:t> class. </a:t>
            </a:r>
          </a:p>
          <a:p>
            <a:pPr algn="just"/>
            <a:r>
              <a:rPr lang="en-US" dirty="0"/>
              <a:t>Individual characters of a string can be accessed by using the method of Indexing</a:t>
            </a:r>
            <a:endParaRPr lang="en-IN" dirty="0"/>
          </a:p>
        </p:txBody>
      </p:sp>
    </p:spTree>
    <p:extLst>
      <p:ext uri="{BB962C8B-B14F-4D97-AF65-F5344CB8AC3E}">
        <p14:creationId xmlns:p14="http://schemas.microsoft.com/office/powerpoint/2010/main" val="402362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6DC6-7DA6-4048-AA3C-D329F6E181DB}"/>
              </a:ext>
            </a:extLst>
          </p:cNvPr>
          <p:cNvSpPr>
            <a:spLocks noGrp="1"/>
          </p:cNvSpPr>
          <p:nvPr>
            <p:ph type="title"/>
          </p:nvPr>
        </p:nvSpPr>
        <p:spPr>
          <a:xfrm>
            <a:off x="-49656" y="-26505"/>
            <a:ext cx="8736456" cy="1729369"/>
          </a:xfrm>
        </p:spPr>
        <p:txBody>
          <a:bodyPr/>
          <a:lstStyle/>
          <a:p>
            <a:r>
              <a:rPr lang="en-IN" dirty="0"/>
              <a:t>Examples</a:t>
            </a:r>
          </a:p>
        </p:txBody>
      </p:sp>
      <p:pic>
        <p:nvPicPr>
          <p:cNvPr id="4" name="Content Placeholder 3">
            <a:extLst>
              <a:ext uri="{FF2B5EF4-FFF2-40B4-BE49-F238E27FC236}">
                <a16:creationId xmlns:a16="http://schemas.microsoft.com/office/drawing/2014/main" id="{5B4A4A97-4641-43B3-943E-3577081047B9}"/>
              </a:ext>
            </a:extLst>
          </p:cNvPr>
          <p:cNvPicPr>
            <a:picLocks noGrp="1" noChangeAspect="1"/>
          </p:cNvPicPr>
          <p:nvPr>
            <p:ph idx="1"/>
          </p:nvPr>
        </p:nvPicPr>
        <p:blipFill>
          <a:blip r:embed="rId2"/>
          <a:stretch>
            <a:fillRect/>
          </a:stretch>
        </p:blipFill>
        <p:spPr>
          <a:xfrm>
            <a:off x="533400" y="2085664"/>
            <a:ext cx="7634287" cy="4467536"/>
          </a:xfrm>
          <a:prstGeom prst="rect">
            <a:avLst/>
          </a:prstGeom>
        </p:spPr>
      </p:pic>
    </p:spTree>
    <p:extLst>
      <p:ext uri="{BB962C8B-B14F-4D97-AF65-F5344CB8AC3E}">
        <p14:creationId xmlns:p14="http://schemas.microsoft.com/office/powerpoint/2010/main" val="17704232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AB6F65-E468-4709-846E-FEBACEF0895A}"/>
              </a:ext>
            </a:extLst>
          </p:cNvPr>
          <p:cNvPicPr>
            <a:picLocks noGrp="1" noChangeAspect="1"/>
          </p:cNvPicPr>
          <p:nvPr>
            <p:ph idx="1"/>
          </p:nvPr>
        </p:nvPicPr>
        <p:blipFill>
          <a:blip r:embed="rId2"/>
          <a:stretch>
            <a:fillRect/>
          </a:stretch>
        </p:blipFill>
        <p:spPr>
          <a:xfrm>
            <a:off x="595312" y="685800"/>
            <a:ext cx="7543800" cy="2228850"/>
          </a:xfrm>
          <a:prstGeom prst="rect">
            <a:avLst/>
          </a:prstGeom>
        </p:spPr>
      </p:pic>
      <p:pic>
        <p:nvPicPr>
          <p:cNvPr id="5" name="Picture 4">
            <a:extLst>
              <a:ext uri="{FF2B5EF4-FFF2-40B4-BE49-F238E27FC236}">
                <a16:creationId xmlns:a16="http://schemas.microsoft.com/office/drawing/2014/main" id="{645A5225-19C0-41BE-AFC4-7B4B836E2E18}"/>
              </a:ext>
            </a:extLst>
          </p:cNvPr>
          <p:cNvPicPr>
            <a:picLocks noChangeAspect="1"/>
          </p:cNvPicPr>
          <p:nvPr/>
        </p:nvPicPr>
        <p:blipFill>
          <a:blip r:embed="rId3"/>
          <a:stretch>
            <a:fillRect/>
          </a:stretch>
        </p:blipFill>
        <p:spPr>
          <a:xfrm>
            <a:off x="595312" y="3200400"/>
            <a:ext cx="7543800" cy="3305175"/>
          </a:xfrm>
          <a:prstGeom prst="rect">
            <a:avLst/>
          </a:prstGeom>
        </p:spPr>
      </p:pic>
    </p:spTree>
    <p:extLst>
      <p:ext uri="{BB962C8B-B14F-4D97-AF65-F5344CB8AC3E}">
        <p14:creationId xmlns:p14="http://schemas.microsoft.com/office/powerpoint/2010/main" val="22276393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BF78A93-D4F1-4D3C-B195-C118C161381A}"/>
              </a:ext>
            </a:extLst>
          </p:cNvPr>
          <p:cNvPicPr>
            <a:picLocks noGrp="1" noChangeAspect="1"/>
          </p:cNvPicPr>
          <p:nvPr>
            <p:ph idx="1"/>
          </p:nvPr>
        </p:nvPicPr>
        <p:blipFill>
          <a:blip r:embed="rId2"/>
          <a:stretch>
            <a:fillRect/>
          </a:stretch>
        </p:blipFill>
        <p:spPr>
          <a:xfrm>
            <a:off x="581025" y="1600200"/>
            <a:ext cx="7981950" cy="4025106"/>
          </a:xfrm>
          <a:prstGeom prst="rect">
            <a:avLst/>
          </a:prstGeom>
        </p:spPr>
      </p:pic>
    </p:spTree>
    <p:extLst>
      <p:ext uri="{BB962C8B-B14F-4D97-AF65-F5344CB8AC3E}">
        <p14:creationId xmlns:p14="http://schemas.microsoft.com/office/powerpoint/2010/main" val="577397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56C098E-30B1-4CCA-AB32-E26F994B6495}"/>
              </a:ext>
            </a:extLst>
          </p:cNvPr>
          <p:cNvPicPr>
            <a:picLocks noGrp="1" noChangeAspect="1"/>
          </p:cNvPicPr>
          <p:nvPr>
            <p:ph idx="1"/>
          </p:nvPr>
        </p:nvPicPr>
        <p:blipFill>
          <a:blip r:embed="rId2"/>
          <a:stretch>
            <a:fillRect/>
          </a:stretch>
        </p:blipFill>
        <p:spPr>
          <a:xfrm>
            <a:off x="609600" y="609600"/>
            <a:ext cx="6572250" cy="2581275"/>
          </a:xfrm>
          <a:prstGeom prst="rect">
            <a:avLst/>
          </a:prstGeom>
        </p:spPr>
      </p:pic>
      <p:pic>
        <p:nvPicPr>
          <p:cNvPr id="5" name="Picture 4">
            <a:extLst>
              <a:ext uri="{FF2B5EF4-FFF2-40B4-BE49-F238E27FC236}">
                <a16:creationId xmlns:a16="http://schemas.microsoft.com/office/drawing/2014/main" id="{51596F47-B2F4-4F58-8368-19C0965208C6}"/>
              </a:ext>
            </a:extLst>
          </p:cNvPr>
          <p:cNvPicPr>
            <a:picLocks noChangeAspect="1"/>
          </p:cNvPicPr>
          <p:nvPr/>
        </p:nvPicPr>
        <p:blipFill>
          <a:blip r:embed="rId3"/>
          <a:stretch>
            <a:fillRect/>
          </a:stretch>
        </p:blipFill>
        <p:spPr>
          <a:xfrm>
            <a:off x="609600" y="3652216"/>
            <a:ext cx="6934200" cy="2619375"/>
          </a:xfrm>
          <a:prstGeom prst="rect">
            <a:avLst/>
          </a:prstGeom>
        </p:spPr>
      </p:pic>
    </p:spTree>
    <p:extLst>
      <p:ext uri="{BB962C8B-B14F-4D97-AF65-F5344CB8AC3E}">
        <p14:creationId xmlns:p14="http://schemas.microsoft.com/office/powerpoint/2010/main" val="4031727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9D99F1-2835-4279-9500-531756DCDF94}"/>
              </a:ext>
            </a:extLst>
          </p:cNvPr>
          <p:cNvPicPr>
            <a:picLocks noGrp="1" noChangeAspect="1"/>
          </p:cNvPicPr>
          <p:nvPr>
            <p:ph idx="1"/>
          </p:nvPr>
        </p:nvPicPr>
        <p:blipFill>
          <a:blip r:embed="rId2"/>
          <a:stretch>
            <a:fillRect/>
          </a:stretch>
        </p:blipFill>
        <p:spPr>
          <a:xfrm>
            <a:off x="609600" y="685800"/>
            <a:ext cx="7334250" cy="2562225"/>
          </a:xfrm>
          <a:prstGeom prst="rect">
            <a:avLst/>
          </a:prstGeom>
        </p:spPr>
      </p:pic>
      <p:pic>
        <p:nvPicPr>
          <p:cNvPr id="5" name="Picture 4">
            <a:extLst>
              <a:ext uri="{FF2B5EF4-FFF2-40B4-BE49-F238E27FC236}">
                <a16:creationId xmlns:a16="http://schemas.microsoft.com/office/drawing/2014/main" id="{76B1657F-6147-468B-B419-88C9D8DA1CA3}"/>
              </a:ext>
            </a:extLst>
          </p:cNvPr>
          <p:cNvPicPr>
            <a:picLocks noChangeAspect="1"/>
          </p:cNvPicPr>
          <p:nvPr/>
        </p:nvPicPr>
        <p:blipFill>
          <a:blip r:embed="rId3"/>
          <a:stretch>
            <a:fillRect/>
          </a:stretch>
        </p:blipFill>
        <p:spPr>
          <a:xfrm>
            <a:off x="593035" y="3571875"/>
            <a:ext cx="7334250" cy="2600325"/>
          </a:xfrm>
          <a:prstGeom prst="rect">
            <a:avLst/>
          </a:prstGeom>
        </p:spPr>
      </p:pic>
    </p:spTree>
    <p:extLst>
      <p:ext uri="{BB962C8B-B14F-4D97-AF65-F5344CB8AC3E}">
        <p14:creationId xmlns:p14="http://schemas.microsoft.com/office/powerpoint/2010/main" val="2098244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76400"/>
            <a:ext cx="8229600" cy="4343400"/>
          </a:xfrm>
        </p:spPr>
        <p:txBody>
          <a:bodyPr/>
          <a:lstStyle/>
          <a:p>
            <a:pPr algn="just"/>
            <a:r>
              <a:rPr lang="en-US" dirty="0"/>
              <a:t>In 1994, Python 1.0 was released with new features like lambda, map, filter, and reduce.</a:t>
            </a:r>
          </a:p>
          <a:p>
            <a:pPr algn="just"/>
            <a:r>
              <a:rPr lang="en-US" dirty="0"/>
              <a:t>Python 2.0 added new features such as list comprehensions, garbage collection systems.</a:t>
            </a:r>
          </a:p>
          <a:p>
            <a:pPr algn="just"/>
            <a:r>
              <a:rPr lang="en-US" dirty="0"/>
              <a:t>On December 3, 2008, Python 3.0 (also called "Py3K") was released. It was designed to rectify the fundamental flaw of the language.</a:t>
            </a:r>
          </a:p>
          <a:p>
            <a:pPr algn="just"/>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a:t>The following example illustrates the string in Python.</a:t>
            </a:r>
          </a:p>
          <a:p>
            <a:pPr>
              <a:buNone/>
            </a:pPr>
            <a:r>
              <a:rPr lang="en-US" sz="2400" b="1" dirty="0"/>
              <a:t>Example - 1</a:t>
            </a:r>
            <a:endParaRPr lang="en-US" sz="2400" dirty="0"/>
          </a:p>
          <a:p>
            <a:pPr>
              <a:buNone/>
            </a:pPr>
            <a:r>
              <a:rPr lang="en-US" sz="2400" dirty="0" err="1"/>
              <a:t>str</a:t>
            </a:r>
            <a:r>
              <a:rPr lang="en-US" sz="2400" dirty="0"/>
              <a:t> = "string using double quotes"  </a:t>
            </a:r>
          </a:p>
          <a:p>
            <a:pPr>
              <a:buNone/>
            </a:pPr>
            <a:r>
              <a:rPr lang="en-US" sz="2400" b="1" dirty="0"/>
              <a:t>print</a:t>
            </a:r>
            <a:r>
              <a:rPr lang="en-US" sz="2400" dirty="0"/>
              <a:t>(</a:t>
            </a:r>
            <a:r>
              <a:rPr lang="en-US" sz="2400" dirty="0" err="1"/>
              <a:t>str</a:t>
            </a:r>
            <a:r>
              <a:rPr lang="en-US" sz="2400" dirty="0"/>
              <a:t>)  </a:t>
            </a:r>
          </a:p>
          <a:p>
            <a:pPr>
              <a:buNone/>
            </a:pPr>
            <a:r>
              <a:rPr lang="en-US" sz="2400" dirty="0"/>
              <a:t>s = '''''A multiline </a:t>
            </a:r>
          </a:p>
          <a:p>
            <a:pPr>
              <a:buNone/>
            </a:pPr>
            <a:r>
              <a:rPr lang="en-US" sz="2400" dirty="0"/>
              <a:t>string'''  </a:t>
            </a:r>
          </a:p>
          <a:p>
            <a:pPr>
              <a:buNone/>
            </a:pPr>
            <a:r>
              <a:rPr lang="en-US" sz="2400" b="1" dirty="0"/>
              <a:t>print</a:t>
            </a:r>
            <a:r>
              <a:rPr lang="en-US" sz="2400" dirty="0"/>
              <a:t>(s)  </a:t>
            </a:r>
          </a:p>
          <a:p>
            <a:pPr>
              <a:buNone/>
            </a:pPr>
            <a:r>
              <a:rPr lang="en-US" sz="2400" b="1" dirty="0"/>
              <a:t>Output:</a:t>
            </a:r>
            <a:endParaRPr lang="en-US" sz="2400" dirty="0"/>
          </a:p>
          <a:p>
            <a:pPr>
              <a:buNone/>
            </a:pPr>
            <a:r>
              <a:rPr lang="en-US" sz="2400" dirty="0"/>
              <a:t>string using double quotes A multiline string</a:t>
            </a:r>
          </a:p>
          <a:p>
            <a:pPr>
              <a:buNone/>
            </a:pPr>
            <a:endParaRPr lang="en-US" sz="2400" dirty="0"/>
          </a:p>
          <a:p>
            <a:endParaRPr 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Consider the following example of string handling.</a:t>
            </a:r>
          </a:p>
        </p:txBody>
      </p:sp>
      <p:sp>
        <p:nvSpPr>
          <p:cNvPr id="3" name="Content Placeholder 2"/>
          <p:cNvSpPr>
            <a:spLocks noGrp="1"/>
          </p:cNvSpPr>
          <p:nvPr>
            <p:ph idx="1"/>
          </p:nvPr>
        </p:nvSpPr>
        <p:spPr/>
        <p:txBody>
          <a:bodyPr>
            <a:normAutofit fontScale="92500" lnSpcReduction="10000"/>
          </a:bodyPr>
          <a:lstStyle/>
          <a:p>
            <a:r>
              <a:rPr lang="en-US" sz="2400" b="1" dirty="0"/>
              <a:t>Example - 2</a:t>
            </a:r>
            <a:endParaRPr lang="en-US" sz="2400" dirty="0"/>
          </a:p>
          <a:p>
            <a:pPr>
              <a:buNone/>
            </a:pPr>
            <a:r>
              <a:rPr lang="en-US" sz="2400" dirty="0"/>
              <a:t>str1 = 'hello </a:t>
            </a:r>
            <a:r>
              <a:rPr lang="en-US" sz="2400" dirty="0" err="1"/>
              <a:t>javatpoint</a:t>
            </a:r>
            <a:r>
              <a:rPr lang="en-US" sz="2400" dirty="0"/>
              <a:t>' #string str1    </a:t>
            </a:r>
          </a:p>
          <a:p>
            <a:pPr>
              <a:buNone/>
            </a:pPr>
            <a:r>
              <a:rPr lang="en-US" sz="2400" dirty="0"/>
              <a:t>str2 = ' how are you' #string str2    </a:t>
            </a:r>
          </a:p>
          <a:p>
            <a:pPr>
              <a:buNone/>
            </a:pPr>
            <a:r>
              <a:rPr lang="en-US" sz="2400" b="1" dirty="0"/>
              <a:t>print</a:t>
            </a:r>
            <a:r>
              <a:rPr lang="en-US" sz="2400" dirty="0"/>
              <a:t> (str1[0:2]) #printing first two character using slice operator </a:t>
            </a:r>
          </a:p>
          <a:p>
            <a:pPr>
              <a:buNone/>
            </a:pPr>
            <a:r>
              <a:rPr lang="en-US" sz="2400" b="1" dirty="0"/>
              <a:t>print</a:t>
            </a:r>
            <a:r>
              <a:rPr lang="en-US" sz="2400" dirty="0"/>
              <a:t> (str1[4]) #printing 4th character of the string    </a:t>
            </a:r>
          </a:p>
          <a:p>
            <a:pPr>
              <a:buNone/>
            </a:pPr>
            <a:r>
              <a:rPr lang="en-US" sz="2400" b="1" dirty="0"/>
              <a:t>print</a:t>
            </a:r>
            <a:r>
              <a:rPr lang="en-US" sz="2400" dirty="0"/>
              <a:t> (str1*2) #printing the string twice    </a:t>
            </a:r>
          </a:p>
          <a:p>
            <a:pPr>
              <a:buNone/>
            </a:pPr>
            <a:r>
              <a:rPr lang="en-US" sz="2400" b="1" dirty="0"/>
              <a:t>print</a:t>
            </a:r>
            <a:r>
              <a:rPr lang="en-US" sz="2400" dirty="0"/>
              <a:t> (str1 + str2) #printing the concatenation of str1 and str2    </a:t>
            </a:r>
          </a:p>
          <a:p>
            <a:pPr>
              <a:buNone/>
            </a:pPr>
            <a:r>
              <a:rPr lang="en-US" sz="2400" b="1" dirty="0"/>
              <a:t>Output:</a:t>
            </a:r>
            <a:endParaRPr lang="en-US" sz="2400" dirty="0"/>
          </a:p>
          <a:p>
            <a:pPr>
              <a:buNone/>
            </a:pPr>
            <a:r>
              <a:rPr lang="en-US" sz="2400" dirty="0"/>
              <a:t>he </a:t>
            </a:r>
          </a:p>
          <a:p>
            <a:pPr>
              <a:buNone/>
            </a:pPr>
            <a:r>
              <a:rPr lang="en-US" sz="2400" dirty="0"/>
              <a:t>o </a:t>
            </a:r>
          </a:p>
          <a:p>
            <a:pPr>
              <a:buNone/>
            </a:pPr>
            <a:r>
              <a:rPr lang="en-US" sz="2400" dirty="0"/>
              <a:t>hello </a:t>
            </a:r>
            <a:r>
              <a:rPr lang="en-US" sz="2400" dirty="0" err="1"/>
              <a:t>stringhello</a:t>
            </a:r>
            <a:r>
              <a:rPr lang="en-US" sz="2400" dirty="0"/>
              <a:t> string </a:t>
            </a:r>
          </a:p>
          <a:p>
            <a:pPr>
              <a:buNone/>
            </a:pPr>
            <a:r>
              <a:rPr lang="en-US" sz="2400" dirty="0"/>
              <a:t>hello string how are you</a:t>
            </a:r>
          </a:p>
          <a:p>
            <a:endParaRPr 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34EF-4B42-4D7F-83E9-D38EFED6BD15}"/>
              </a:ext>
            </a:extLst>
          </p:cNvPr>
          <p:cNvSpPr>
            <a:spLocks noGrp="1"/>
          </p:cNvSpPr>
          <p:nvPr>
            <p:ph type="title"/>
          </p:nvPr>
        </p:nvSpPr>
        <p:spPr>
          <a:xfrm>
            <a:off x="457200" y="135619"/>
            <a:ext cx="8229600" cy="715962"/>
          </a:xfrm>
        </p:spPr>
        <p:txBody>
          <a:bodyPr>
            <a:normAutofit fontScale="90000"/>
          </a:bodyPr>
          <a:lstStyle/>
          <a:p>
            <a:r>
              <a:rPr lang="en-IN" dirty="0">
                <a:solidFill>
                  <a:srgbClr val="0070C0"/>
                </a:solidFill>
              </a:rPr>
              <a:t>Example</a:t>
            </a:r>
          </a:p>
        </p:txBody>
      </p:sp>
      <p:sp>
        <p:nvSpPr>
          <p:cNvPr id="3" name="Content Placeholder 2">
            <a:extLst>
              <a:ext uri="{FF2B5EF4-FFF2-40B4-BE49-F238E27FC236}">
                <a16:creationId xmlns:a16="http://schemas.microsoft.com/office/drawing/2014/main" id="{635F550C-D3A9-445C-BFFC-623C41356588}"/>
              </a:ext>
            </a:extLst>
          </p:cNvPr>
          <p:cNvSpPr>
            <a:spLocks noGrp="1"/>
          </p:cNvSpPr>
          <p:nvPr>
            <p:ph idx="1"/>
          </p:nvPr>
        </p:nvSpPr>
        <p:spPr>
          <a:xfrm>
            <a:off x="457200" y="838200"/>
            <a:ext cx="8610600" cy="5745162"/>
          </a:xfrm>
          <a:ln>
            <a:solidFill>
              <a:srgbClr val="00B050"/>
            </a:solidFill>
          </a:ln>
        </p:spPr>
        <p:txBody>
          <a:bodyPr>
            <a:normAutofit fontScale="55000" lnSpcReduction="20000"/>
          </a:bodyPr>
          <a:lstStyle/>
          <a:p>
            <a:pPr marL="0" indent="0">
              <a:buNone/>
            </a:pPr>
            <a:r>
              <a:rPr lang="en-IN" dirty="0">
                <a:solidFill>
                  <a:srgbClr val="C00000"/>
                </a:solidFill>
              </a:rPr>
              <a:t>Strings: </a:t>
            </a:r>
            <a:r>
              <a:rPr lang="en-IN" dirty="0"/>
              <a:t>Sequence of characters inside single quotes or double quotes.  </a:t>
            </a:r>
          </a:p>
          <a:p>
            <a:pPr marL="0" indent="0">
              <a:buNone/>
            </a:pPr>
            <a:r>
              <a:rPr lang="en-IN" dirty="0"/>
              <a:t>E.g. </a:t>
            </a:r>
            <a:r>
              <a:rPr lang="en-IN" dirty="0" err="1"/>
              <a:t>myuniv</a:t>
            </a:r>
            <a:r>
              <a:rPr lang="en-IN" dirty="0"/>
              <a:t> = “</a:t>
            </a:r>
            <a:r>
              <a:rPr lang="en-IN" dirty="0" err="1"/>
              <a:t>Sathyabama</a:t>
            </a:r>
            <a:r>
              <a:rPr lang="en-IN" dirty="0"/>
              <a:t> !..” </a:t>
            </a:r>
          </a:p>
          <a:p>
            <a:pPr marL="0" indent="0">
              <a:buNone/>
            </a:pPr>
            <a:r>
              <a:rPr lang="en-IN" dirty="0">
                <a:solidFill>
                  <a:srgbClr val="00B050"/>
                </a:solidFill>
              </a:rPr>
              <a:t>PROGRAM: </a:t>
            </a:r>
          </a:p>
          <a:p>
            <a:pPr marL="0" indent="0">
              <a:buNone/>
            </a:pPr>
            <a:r>
              <a:rPr lang="en-IN" dirty="0"/>
              <a:t># Python Program for String  Manipulation </a:t>
            </a:r>
          </a:p>
          <a:p>
            <a:pPr marL="0" indent="0">
              <a:buNone/>
            </a:pPr>
            <a:r>
              <a:rPr lang="en-IN" dirty="0"/>
              <a:t># Creating a String with single quotes, double quotes, </a:t>
            </a:r>
            <a:r>
              <a:rPr lang="en-IN" dirty="0" err="1"/>
              <a:t>tripple</a:t>
            </a:r>
            <a:r>
              <a:rPr lang="en-IN" dirty="0"/>
              <a:t> quotes </a:t>
            </a:r>
          </a:p>
          <a:p>
            <a:pPr marL="0" indent="0">
              <a:buNone/>
            </a:pPr>
            <a:r>
              <a:rPr lang="en-IN" dirty="0">
                <a:solidFill>
                  <a:srgbClr val="C00000"/>
                </a:solidFill>
              </a:rPr>
              <a:t>String1 = 'Welcome’ </a:t>
            </a:r>
          </a:p>
          <a:p>
            <a:pPr marL="0" indent="0">
              <a:buNone/>
            </a:pPr>
            <a:r>
              <a:rPr lang="en-IN" dirty="0">
                <a:solidFill>
                  <a:srgbClr val="C00000"/>
                </a:solidFill>
              </a:rPr>
              <a:t>String2 = "</a:t>
            </a:r>
            <a:r>
              <a:rPr lang="en-IN" dirty="0" err="1">
                <a:solidFill>
                  <a:srgbClr val="C00000"/>
                </a:solidFill>
              </a:rPr>
              <a:t>Sathyabama</a:t>
            </a:r>
            <a:r>
              <a:rPr lang="en-IN" dirty="0">
                <a:solidFill>
                  <a:srgbClr val="C00000"/>
                </a:solidFill>
              </a:rPr>
              <a:t>" </a:t>
            </a:r>
          </a:p>
          <a:p>
            <a:pPr marL="0" indent="0">
              <a:buNone/>
            </a:pPr>
            <a:r>
              <a:rPr lang="en-IN" dirty="0">
                <a:solidFill>
                  <a:srgbClr val="C00000"/>
                </a:solidFill>
              </a:rPr>
              <a:t>String3 = '''CSE’‘’      # Triple Quotes allows multiple lines   </a:t>
            </a:r>
          </a:p>
          <a:p>
            <a:pPr marL="0" indent="0">
              <a:buNone/>
            </a:pPr>
            <a:r>
              <a:rPr lang="en-IN" dirty="0">
                <a:solidFill>
                  <a:srgbClr val="C00000"/>
                </a:solidFill>
              </a:rPr>
              <a:t>String4 = '''Welcome         </a:t>
            </a:r>
          </a:p>
          <a:p>
            <a:pPr marL="0" indent="0">
              <a:buNone/>
            </a:pPr>
            <a:r>
              <a:rPr lang="en-IN" dirty="0">
                <a:solidFill>
                  <a:srgbClr val="C00000"/>
                </a:solidFill>
              </a:rPr>
              <a:t>		To               </a:t>
            </a:r>
          </a:p>
          <a:p>
            <a:pPr marL="0" indent="0">
              <a:buNone/>
            </a:pPr>
            <a:r>
              <a:rPr lang="en-IN" dirty="0">
                <a:solidFill>
                  <a:srgbClr val="C00000"/>
                </a:solidFill>
              </a:rPr>
              <a:t>		</a:t>
            </a:r>
            <a:r>
              <a:rPr lang="en-IN" dirty="0" err="1">
                <a:solidFill>
                  <a:srgbClr val="C00000"/>
                </a:solidFill>
              </a:rPr>
              <a:t>Sathyabama</a:t>
            </a:r>
            <a:r>
              <a:rPr lang="en-IN" dirty="0">
                <a:solidFill>
                  <a:srgbClr val="C00000"/>
                </a:solidFill>
              </a:rPr>
              <a:t>‘’’</a:t>
            </a:r>
          </a:p>
          <a:p>
            <a:pPr marL="0" indent="0">
              <a:buNone/>
            </a:pPr>
            <a:r>
              <a:rPr lang="en-IN" dirty="0">
                <a:solidFill>
                  <a:srgbClr val="C00000"/>
                </a:solidFill>
              </a:rPr>
              <a:t>print("\</a:t>
            </a:r>
            <a:r>
              <a:rPr lang="en-IN" dirty="0" err="1">
                <a:solidFill>
                  <a:srgbClr val="C00000"/>
                </a:solidFill>
              </a:rPr>
              <a:t>nUsing</a:t>
            </a:r>
            <a:r>
              <a:rPr lang="en-IN" dirty="0">
                <a:solidFill>
                  <a:srgbClr val="C00000"/>
                </a:solidFill>
              </a:rPr>
              <a:t> Single quote") </a:t>
            </a:r>
          </a:p>
          <a:p>
            <a:pPr marL="0" indent="0">
              <a:buNone/>
            </a:pPr>
            <a:r>
              <a:rPr lang="en-IN" dirty="0">
                <a:solidFill>
                  <a:srgbClr val="C00000"/>
                </a:solidFill>
              </a:rPr>
              <a:t>print(String1) </a:t>
            </a:r>
          </a:p>
          <a:p>
            <a:pPr marL="0" indent="0">
              <a:buNone/>
            </a:pPr>
            <a:r>
              <a:rPr lang="en-IN" dirty="0">
                <a:solidFill>
                  <a:srgbClr val="C00000"/>
                </a:solidFill>
              </a:rPr>
              <a:t>print("\</a:t>
            </a:r>
            <a:r>
              <a:rPr lang="en-IN" dirty="0" err="1">
                <a:solidFill>
                  <a:srgbClr val="C00000"/>
                </a:solidFill>
              </a:rPr>
              <a:t>nUsing</a:t>
            </a:r>
            <a:r>
              <a:rPr lang="en-IN" dirty="0">
                <a:solidFill>
                  <a:srgbClr val="C00000"/>
                </a:solidFill>
              </a:rPr>
              <a:t> Double quote") </a:t>
            </a:r>
          </a:p>
          <a:p>
            <a:pPr marL="0" indent="0">
              <a:buNone/>
            </a:pPr>
            <a:r>
              <a:rPr lang="en-IN" dirty="0">
                <a:solidFill>
                  <a:srgbClr val="C00000"/>
                </a:solidFill>
              </a:rPr>
              <a:t>print(String2) </a:t>
            </a:r>
          </a:p>
          <a:p>
            <a:pPr marL="0" indent="0">
              <a:buNone/>
            </a:pPr>
            <a:r>
              <a:rPr lang="en-IN" dirty="0">
                <a:solidFill>
                  <a:srgbClr val="C00000"/>
                </a:solidFill>
              </a:rPr>
              <a:t>print("\</a:t>
            </a:r>
            <a:r>
              <a:rPr lang="en-IN" dirty="0" err="1">
                <a:solidFill>
                  <a:srgbClr val="C00000"/>
                </a:solidFill>
              </a:rPr>
              <a:t>nUsing</a:t>
            </a:r>
            <a:r>
              <a:rPr lang="en-IN" dirty="0">
                <a:solidFill>
                  <a:srgbClr val="C00000"/>
                </a:solidFill>
              </a:rPr>
              <a:t> Triple quote") </a:t>
            </a:r>
          </a:p>
          <a:p>
            <a:pPr marL="0" indent="0">
              <a:buNone/>
            </a:pPr>
            <a:r>
              <a:rPr lang="en-IN" dirty="0">
                <a:solidFill>
                  <a:srgbClr val="C00000"/>
                </a:solidFill>
              </a:rPr>
              <a:t>print(String3) </a:t>
            </a:r>
          </a:p>
          <a:p>
            <a:pPr marL="0" indent="0">
              <a:buNone/>
            </a:pPr>
            <a:r>
              <a:rPr lang="en-IN" dirty="0">
                <a:solidFill>
                  <a:srgbClr val="C00000"/>
                </a:solidFill>
              </a:rPr>
              <a:t>print("\</a:t>
            </a:r>
            <a:r>
              <a:rPr lang="en-IN" dirty="0" err="1">
                <a:solidFill>
                  <a:srgbClr val="C00000"/>
                </a:solidFill>
              </a:rPr>
              <a:t>nUsing</a:t>
            </a:r>
            <a:r>
              <a:rPr lang="en-IN" dirty="0">
                <a:solidFill>
                  <a:srgbClr val="C00000"/>
                </a:solidFill>
              </a:rPr>
              <a:t> Triple quote to print multiline") </a:t>
            </a:r>
          </a:p>
          <a:p>
            <a:pPr marL="0" indent="0">
              <a:buNone/>
            </a:pPr>
            <a:r>
              <a:rPr lang="en-IN" dirty="0">
                <a:solidFill>
                  <a:srgbClr val="C00000"/>
                </a:solidFill>
              </a:rPr>
              <a:t>print(String4)</a:t>
            </a:r>
          </a:p>
        </p:txBody>
      </p:sp>
      <p:pic>
        <p:nvPicPr>
          <p:cNvPr id="4" name="Picture 3">
            <a:extLst>
              <a:ext uri="{FF2B5EF4-FFF2-40B4-BE49-F238E27FC236}">
                <a16:creationId xmlns:a16="http://schemas.microsoft.com/office/drawing/2014/main" id="{F523E432-F9F7-419A-BB57-D2CE78E1599D}"/>
              </a:ext>
            </a:extLst>
          </p:cNvPr>
          <p:cNvPicPr>
            <a:picLocks noChangeAspect="1"/>
          </p:cNvPicPr>
          <p:nvPr/>
        </p:nvPicPr>
        <p:blipFill>
          <a:blip r:embed="rId3"/>
          <a:stretch>
            <a:fillRect/>
          </a:stretch>
        </p:blipFill>
        <p:spPr>
          <a:xfrm>
            <a:off x="5867400" y="2299277"/>
            <a:ext cx="3009900" cy="3981450"/>
          </a:xfrm>
          <a:prstGeom prst="rect">
            <a:avLst/>
          </a:prstGeom>
          <a:ln>
            <a:solidFill>
              <a:srgbClr val="C00000"/>
            </a:solidFill>
          </a:ln>
        </p:spPr>
      </p:pic>
    </p:spTree>
    <p:extLst>
      <p:ext uri="{BB962C8B-B14F-4D97-AF65-F5344CB8AC3E}">
        <p14:creationId xmlns:p14="http://schemas.microsoft.com/office/powerpoint/2010/main" val="2700277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72F28-90F0-4100-B390-23FAE53A7F7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931FBCA-7330-4DA4-8FF2-925549D0FA8D}"/>
              </a:ext>
            </a:extLst>
          </p:cNvPr>
          <p:cNvPicPr>
            <a:picLocks noGrp="1" noChangeAspect="1"/>
          </p:cNvPicPr>
          <p:nvPr>
            <p:ph idx="1"/>
          </p:nvPr>
        </p:nvPicPr>
        <p:blipFill rotWithShape="1">
          <a:blip r:embed="rId2"/>
          <a:srcRect l="3168" t="2164" r="1782" b="429"/>
          <a:stretch/>
        </p:blipFill>
        <p:spPr>
          <a:xfrm>
            <a:off x="1143001" y="2133599"/>
            <a:ext cx="4572000" cy="3429001"/>
          </a:xfrm>
          <a:prstGeom prst="rect">
            <a:avLst/>
          </a:prstGeom>
        </p:spPr>
      </p:pic>
    </p:spTree>
    <p:extLst>
      <p:ext uri="{BB962C8B-B14F-4D97-AF65-F5344CB8AC3E}">
        <p14:creationId xmlns:p14="http://schemas.microsoft.com/office/powerpoint/2010/main" val="2473446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8C3EB8-5629-48A3-BDDC-66D2CC426046}"/>
              </a:ext>
            </a:extLst>
          </p:cNvPr>
          <p:cNvPicPr>
            <a:picLocks noChangeAspect="1"/>
          </p:cNvPicPr>
          <p:nvPr/>
        </p:nvPicPr>
        <p:blipFill>
          <a:blip r:embed="rId2"/>
          <a:stretch>
            <a:fillRect/>
          </a:stretch>
        </p:blipFill>
        <p:spPr>
          <a:xfrm>
            <a:off x="152400" y="20577"/>
            <a:ext cx="3886200" cy="6293138"/>
          </a:xfrm>
          <a:prstGeom prst="rect">
            <a:avLst/>
          </a:prstGeom>
          <a:ln>
            <a:solidFill>
              <a:srgbClr val="00B050"/>
            </a:solidFill>
          </a:ln>
        </p:spPr>
      </p:pic>
      <p:pic>
        <p:nvPicPr>
          <p:cNvPr id="11" name="Picture 10">
            <a:extLst>
              <a:ext uri="{FF2B5EF4-FFF2-40B4-BE49-F238E27FC236}">
                <a16:creationId xmlns:a16="http://schemas.microsoft.com/office/drawing/2014/main" id="{6C3C85B6-DF5A-429A-BEDB-4A6DEAEE5019}"/>
              </a:ext>
            </a:extLst>
          </p:cNvPr>
          <p:cNvPicPr>
            <a:picLocks noChangeAspect="1"/>
          </p:cNvPicPr>
          <p:nvPr/>
        </p:nvPicPr>
        <p:blipFill>
          <a:blip r:embed="rId3"/>
          <a:stretch>
            <a:fillRect/>
          </a:stretch>
        </p:blipFill>
        <p:spPr>
          <a:xfrm>
            <a:off x="4114800" y="67624"/>
            <a:ext cx="4191000" cy="1543050"/>
          </a:xfrm>
          <a:prstGeom prst="rect">
            <a:avLst/>
          </a:prstGeom>
          <a:ln>
            <a:solidFill>
              <a:srgbClr val="C00000"/>
            </a:solidFill>
          </a:ln>
        </p:spPr>
      </p:pic>
      <p:pic>
        <p:nvPicPr>
          <p:cNvPr id="12" name="Picture 11">
            <a:extLst>
              <a:ext uri="{FF2B5EF4-FFF2-40B4-BE49-F238E27FC236}">
                <a16:creationId xmlns:a16="http://schemas.microsoft.com/office/drawing/2014/main" id="{951EC69F-B8CC-494F-AE8C-EF81279BA0CF}"/>
              </a:ext>
            </a:extLst>
          </p:cNvPr>
          <p:cNvPicPr>
            <a:picLocks noChangeAspect="1"/>
          </p:cNvPicPr>
          <p:nvPr/>
        </p:nvPicPr>
        <p:blipFill>
          <a:blip r:embed="rId4"/>
          <a:stretch>
            <a:fillRect/>
          </a:stretch>
        </p:blipFill>
        <p:spPr>
          <a:xfrm>
            <a:off x="4257674" y="3733800"/>
            <a:ext cx="4048126" cy="2362200"/>
          </a:xfrm>
          <a:prstGeom prst="rect">
            <a:avLst/>
          </a:prstGeom>
          <a:ln>
            <a:solidFill>
              <a:srgbClr val="C00000"/>
            </a:solidFill>
          </a:ln>
        </p:spPr>
      </p:pic>
    </p:spTree>
    <p:extLst>
      <p:ext uri="{BB962C8B-B14F-4D97-AF65-F5344CB8AC3E}">
        <p14:creationId xmlns:p14="http://schemas.microsoft.com/office/powerpoint/2010/main" val="18453862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C8E-A1CE-45F1-83C5-C68D2E6ACF10}"/>
              </a:ext>
            </a:extLst>
          </p:cNvPr>
          <p:cNvSpPr>
            <a:spLocks noGrp="1"/>
          </p:cNvSpPr>
          <p:nvPr>
            <p:ph type="title"/>
          </p:nvPr>
        </p:nvSpPr>
        <p:spPr/>
        <p:txBody>
          <a:bodyPr/>
          <a:lstStyle/>
          <a:p>
            <a:r>
              <a:rPr lang="en-IN" dirty="0"/>
              <a:t>Escape Characters</a:t>
            </a:r>
          </a:p>
        </p:txBody>
      </p:sp>
      <p:pic>
        <p:nvPicPr>
          <p:cNvPr id="4" name="Content Placeholder 3">
            <a:extLst>
              <a:ext uri="{FF2B5EF4-FFF2-40B4-BE49-F238E27FC236}">
                <a16:creationId xmlns:a16="http://schemas.microsoft.com/office/drawing/2014/main" id="{669EA551-1E23-44FC-9AB6-59082ECE19A8}"/>
              </a:ext>
            </a:extLst>
          </p:cNvPr>
          <p:cNvPicPr>
            <a:picLocks noGrp="1" noChangeAspect="1"/>
          </p:cNvPicPr>
          <p:nvPr>
            <p:ph idx="1"/>
          </p:nvPr>
        </p:nvPicPr>
        <p:blipFill>
          <a:blip r:embed="rId2"/>
          <a:stretch>
            <a:fillRect/>
          </a:stretch>
        </p:blipFill>
        <p:spPr>
          <a:xfrm>
            <a:off x="838200" y="1600200"/>
            <a:ext cx="6629399" cy="4525963"/>
          </a:xfrm>
          <a:prstGeom prst="rect">
            <a:avLst/>
          </a:prstGeom>
        </p:spPr>
      </p:pic>
    </p:spTree>
    <p:extLst>
      <p:ext uri="{BB962C8B-B14F-4D97-AF65-F5344CB8AC3E}">
        <p14:creationId xmlns:p14="http://schemas.microsoft.com/office/powerpoint/2010/main" val="2983033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FD93-6658-46C0-83F1-D279CB6BA413}"/>
              </a:ext>
            </a:extLst>
          </p:cNvPr>
          <p:cNvSpPr>
            <a:spLocks noGrp="1"/>
          </p:cNvSpPr>
          <p:nvPr>
            <p:ph type="title"/>
          </p:nvPr>
        </p:nvSpPr>
        <p:spPr/>
        <p:txBody>
          <a:bodyPr/>
          <a:lstStyle/>
          <a:p>
            <a:r>
              <a:rPr lang="en-IN" dirty="0"/>
              <a:t>List</a:t>
            </a:r>
          </a:p>
        </p:txBody>
      </p:sp>
      <p:pic>
        <p:nvPicPr>
          <p:cNvPr id="4" name="Content Placeholder 3">
            <a:extLst>
              <a:ext uri="{FF2B5EF4-FFF2-40B4-BE49-F238E27FC236}">
                <a16:creationId xmlns:a16="http://schemas.microsoft.com/office/drawing/2014/main" id="{9C80C579-108F-4363-A3AC-643878B81646}"/>
              </a:ext>
            </a:extLst>
          </p:cNvPr>
          <p:cNvPicPr>
            <a:picLocks noGrp="1" noChangeAspect="1"/>
          </p:cNvPicPr>
          <p:nvPr>
            <p:ph idx="1"/>
          </p:nvPr>
        </p:nvPicPr>
        <p:blipFill>
          <a:blip r:embed="rId2"/>
          <a:stretch>
            <a:fillRect/>
          </a:stretch>
        </p:blipFill>
        <p:spPr>
          <a:xfrm>
            <a:off x="514350" y="1219200"/>
            <a:ext cx="8172450" cy="4800600"/>
          </a:xfrm>
          <a:prstGeom prst="rect">
            <a:avLst/>
          </a:prstGeom>
        </p:spPr>
      </p:pic>
    </p:spTree>
    <p:extLst>
      <p:ext uri="{BB962C8B-B14F-4D97-AF65-F5344CB8AC3E}">
        <p14:creationId xmlns:p14="http://schemas.microsoft.com/office/powerpoint/2010/main" val="1297178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DA047D-6184-46E0-B34A-447FEA5FA76B}"/>
              </a:ext>
            </a:extLst>
          </p:cNvPr>
          <p:cNvPicPr>
            <a:picLocks noGrp="1" noChangeAspect="1"/>
          </p:cNvPicPr>
          <p:nvPr>
            <p:ph idx="1"/>
          </p:nvPr>
        </p:nvPicPr>
        <p:blipFill>
          <a:blip r:embed="rId2"/>
          <a:stretch>
            <a:fillRect/>
          </a:stretch>
        </p:blipFill>
        <p:spPr>
          <a:xfrm>
            <a:off x="609600" y="1752600"/>
            <a:ext cx="8229600" cy="3780045"/>
          </a:xfrm>
          <a:prstGeom prst="rect">
            <a:avLst/>
          </a:prstGeom>
        </p:spPr>
      </p:pic>
    </p:spTree>
    <p:extLst>
      <p:ext uri="{BB962C8B-B14F-4D97-AF65-F5344CB8AC3E}">
        <p14:creationId xmlns:p14="http://schemas.microsoft.com/office/powerpoint/2010/main" val="1190359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F5C3D-EC2A-46B6-9A47-60065257773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7BE24DD-8C58-45DB-8EAA-6C9B4C564F28}"/>
              </a:ext>
            </a:extLst>
          </p:cNvPr>
          <p:cNvPicPr>
            <a:picLocks noGrp="1" noChangeAspect="1"/>
          </p:cNvPicPr>
          <p:nvPr>
            <p:ph idx="1"/>
          </p:nvPr>
        </p:nvPicPr>
        <p:blipFill>
          <a:blip r:embed="rId2"/>
          <a:stretch>
            <a:fillRect/>
          </a:stretch>
        </p:blipFill>
        <p:spPr>
          <a:xfrm>
            <a:off x="533400" y="1977230"/>
            <a:ext cx="8077200" cy="4423569"/>
          </a:xfrm>
          <a:prstGeom prst="rect">
            <a:avLst/>
          </a:prstGeom>
        </p:spPr>
      </p:pic>
    </p:spTree>
    <p:extLst>
      <p:ext uri="{BB962C8B-B14F-4D97-AF65-F5344CB8AC3E}">
        <p14:creationId xmlns:p14="http://schemas.microsoft.com/office/powerpoint/2010/main" val="2400307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C4A786-A0F8-42FC-AA10-8DEC724E4882}"/>
              </a:ext>
            </a:extLst>
          </p:cNvPr>
          <p:cNvPicPr>
            <a:picLocks noGrp="1" noChangeAspect="1"/>
          </p:cNvPicPr>
          <p:nvPr>
            <p:ph idx="1"/>
          </p:nvPr>
        </p:nvPicPr>
        <p:blipFill>
          <a:blip r:embed="rId2"/>
          <a:stretch>
            <a:fillRect/>
          </a:stretch>
        </p:blipFill>
        <p:spPr>
          <a:xfrm>
            <a:off x="990600" y="609600"/>
            <a:ext cx="7086600" cy="2705100"/>
          </a:xfrm>
          <a:prstGeom prst="rect">
            <a:avLst/>
          </a:prstGeom>
        </p:spPr>
      </p:pic>
      <p:pic>
        <p:nvPicPr>
          <p:cNvPr id="5" name="Picture 4">
            <a:extLst>
              <a:ext uri="{FF2B5EF4-FFF2-40B4-BE49-F238E27FC236}">
                <a16:creationId xmlns:a16="http://schemas.microsoft.com/office/drawing/2014/main" id="{8DD201FE-9EA0-4FDA-A6D6-62546F9E73FC}"/>
              </a:ext>
            </a:extLst>
          </p:cNvPr>
          <p:cNvPicPr>
            <a:picLocks noChangeAspect="1"/>
          </p:cNvPicPr>
          <p:nvPr/>
        </p:nvPicPr>
        <p:blipFill>
          <a:blip r:embed="rId3"/>
          <a:stretch>
            <a:fillRect/>
          </a:stretch>
        </p:blipFill>
        <p:spPr>
          <a:xfrm>
            <a:off x="990600" y="3543301"/>
            <a:ext cx="7086600" cy="2828925"/>
          </a:xfrm>
          <a:prstGeom prst="rect">
            <a:avLst/>
          </a:prstGeom>
        </p:spPr>
      </p:pic>
    </p:spTree>
    <p:extLst>
      <p:ext uri="{BB962C8B-B14F-4D97-AF65-F5344CB8AC3E}">
        <p14:creationId xmlns:p14="http://schemas.microsoft.com/office/powerpoint/2010/main" val="2948836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Make it Clear Why We Want to Learn</a:t>
            </a:r>
            <a:br>
              <a:rPr lang="en-US" dirty="0"/>
            </a:br>
            <a:endParaRPr lang="en-US" dirty="0"/>
          </a:p>
        </p:txBody>
      </p:sp>
      <p:sp>
        <p:nvSpPr>
          <p:cNvPr id="3" name="Content Placeholder 2"/>
          <p:cNvSpPr>
            <a:spLocks noGrp="1"/>
          </p:cNvSpPr>
          <p:nvPr>
            <p:ph idx="1"/>
          </p:nvPr>
        </p:nvSpPr>
        <p:spPr>
          <a:xfrm>
            <a:off x="457200" y="1524000"/>
            <a:ext cx="8229600" cy="4602163"/>
          </a:xfrm>
        </p:spPr>
        <p:txBody>
          <a:bodyPr>
            <a:normAutofit fontScale="70000" lnSpcReduction="20000"/>
          </a:bodyPr>
          <a:lstStyle/>
          <a:p>
            <a:pPr algn="just"/>
            <a:r>
              <a:rPr lang="en-US" dirty="0"/>
              <a:t>The goal should be clear before learning the Python. Python is an easy, a vast language as well. It includes numbers of libraries, modules, in-built functions and data structures. If the goal is unclear then it will be a boring and monotonous journey of learning Python. Without any clear goal, you perhaps won't make it done.</a:t>
            </a:r>
          </a:p>
          <a:p>
            <a:pPr algn="just"/>
            <a:r>
              <a:rPr lang="en-US" dirty="0"/>
              <a:t>So, first figure out the motivation behind learning, which can anything be such as knowing something new, develop projects using Python, switch to Python, etc. Below are the general areas where Python is widely used. Pick any of them.</a:t>
            </a:r>
          </a:p>
          <a:p>
            <a:pPr algn="just"/>
            <a:r>
              <a:rPr lang="en-US" dirty="0"/>
              <a:t>Data Analysis and Processing</a:t>
            </a:r>
          </a:p>
          <a:p>
            <a:pPr algn="just"/>
            <a:r>
              <a:rPr lang="en-US" dirty="0"/>
              <a:t>Artificial Intelligence</a:t>
            </a:r>
          </a:p>
          <a:p>
            <a:pPr algn="just"/>
            <a:r>
              <a:rPr lang="en-US" dirty="0"/>
              <a:t>Games</a:t>
            </a:r>
          </a:p>
          <a:p>
            <a:pPr algn="just"/>
            <a:r>
              <a:rPr lang="en-US" dirty="0"/>
              <a:t>Hardware/Sensor/Robots</a:t>
            </a:r>
          </a:p>
          <a:p>
            <a:pPr algn="just"/>
            <a:r>
              <a:rPr lang="en-US" dirty="0"/>
              <a:t>Desktop Applications</a:t>
            </a:r>
          </a:p>
          <a:p>
            <a:pPr algn="just"/>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FB7D0CB-67D6-4697-AFEA-3BFD8E155F77}"/>
              </a:ext>
            </a:extLst>
          </p:cNvPr>
          <p:cNvPicPr>
            <a:picLocks noGrp="1" noChangeAspect="1"/>
          </p:cNvPicPr>
          <p:nvPr>
            <p:ph idx="1"/>
          </p:nvPr>
        </p:nvPicPr>
        <p:blipFill>
          <a:blip r:embed="rId2"/>
          <a:stretch>
            <a:fillRect/>
          </a:stretch>
        </p:blipFill>
        <p:spPr>
          <a:xfrm>
            <a:off x="914400" y="533400"/>
            <a:ext cx="6934200" cy="2362200"/>
          </a:xfrm>
          <a:prstGeom prst="rect">
            <a:avLst/>
          </a:prstGeom>
        </p:spPr>
      </p:pic>
      <p:pic>
        <p:nvPicPr>
          <p:cNvPr id="5" name="Picture 4">
            <a:extLst>
              <a:ext uri="{FF2B5EF4-FFF2-40B4-BE49-F238E27FC236}">
                <a16:creationId xmlns:a16="http://schemas.microsoft.com/office/drawing/2014/main" id="{5E52E749-1552-4A1A-BC46-ED734A0033D0}"/>
              </a:ext>
            </a:extLst>
          </p:cNvPr>
          <p:cNvPicPr>
            <a:picLocks noChangeAspect="1"/>
          </p:cNvPicPr>
          <p:nvPr/>
        </p:nvPicPr>
        <p:blipFill>
          <a:blip r:embed="rId3"/>
          <a:stretch>
            <a:fillRect/>
          </a:stretch>
        </p:blipFill>
        <p:spPr>
          <a:xfrm>
            <a:off x="897835" y="3124200"/>
            <a:ext cx="6950765" cy="3276600"/>
          </a:xfrm>
          <a:prstGeom prst="rect">
            <a:avLst/>
          </a:prstGeom>
        </p:spPr>
      </p:pic>
    </p:spTree>
    <p:extLst>
      <p:ext uri="{BB962C8B-B14F-4D97-AF65-F5344CB8AC3E}">
        <p14:creationId xmlns:p14="http://schemas.microsoft.com/office/powerpoint/2010/main" val="1942044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2C1BAC-8666-4E23-8D3E-50BD7C08F5B5}"/>
              </a:ext>
            </a:extLst>
          </p:cNvPr>
          <p:cNvPicPr>
            <a:picLocks noGrp="1" noChangeAspect="1"/>
          </p:cNvPicPr>
          <p:nvPr>
            <p:ph idx="1"/>
          </p:nvPr>
        </p:nvPicPr>
        <p:blipFill>
          <a:blip r:embed="rId2"/>
          <a:stretch>
            <a:fillRect/>
          </a:stretch>
        </p:blipFill>
        <p:spPr>
          <a:xfrm>
            <a:off x="495300" y="914400"/>
            <a:ext cx="8153400" cy="3048000"/>
          </a:xfrm>
          <a:prstGeom prst="rect">
            <a:avLst/>
          </a:prstGeom>
        </p:spPr>
      </p:pic>
      <p:sp>
        <p:nvSpPr>
          <p:cNvPr id="2" name="Rectangle 1">
            <a:extLst>
              <a:ext uri="{FF2B5EF4-FFF2-40B4-BE49-F238E27FC236}">
                <a16:creationId xmlns:a16="http://schemas.microsoft.com/office/drawing/2014/main" id="{93DFA187-DAC0-4198-BE5D-35264C0E45F6}"/>
              </a:ext>
            </a:extLst>
          </p:cNvPr>
          <p:cNvSpPr/>
          <p:nvPr/>
        </p:nvSpPr>
        <p:spPr>
          <a:xfrm>
            <a:off x="762000" y="4466272"/>
            <a:ext cx="7543800" cy="923330"/>
          </a:xfrm>
          <a:prstGeom prst="rect">
            <a:avLst/>
          </a:prstGeom>
        </p:spPr>
        <p:txBody>
          <a:bodyPr wrap="square">
            <a:spAutoFit/>
          </a:bodyPr>
          <a:lstStyle/>
          <a:p>
            <a:pPr algn="just"/>
            <a:r>
              <a:rPr lang="en-US" dirty="0">
                <a:solidFill>
                  <a:srgbClr val="202124"/>
                </a:solidFill>
                <a:latin typeface="arial" panose="020B0604020202020204" pitchFamily="34" charset="0"/>
              </a:rPr>
              <a:t>The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a:t>
            </a:r>
            <a:r>
              <a:rPr lang="en-US" b="1" dirty="0">
                <a:solidFill>
                  <a:srgbClr val="202124"/>
                </a:solidFill>
                <a:latin typeface="arial" panose="020B0604020202020204" pitchFamily="34" charset="0"/>
              </a:rPr>
              <a:t>constructor</a:t>
            </a:r>
            <a:r>
              <a:rPr lang="en-US" dirty="0">
                <a:solidFill>
                  <a:srgbClr val="202124"/>
                </a:solidFill>
                <a:latin typeface="arial" panose="020B0604020202020204" pitchFamily="34" charset="0"/>
              </a:rPr>
              <a:t> returns a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If no parameters are passed, it returns an empty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If </a:t>
            </a:r>
            <a:r>
              <a:rPr lang="en-US" dirty="0" err="1">
                <a:solidFill>
                  <a:srgbClr val="202124"/>
                </a:solidFill>
                <a:latin typeface="arial" panose="020B0604020202020204" pitchFamily="34" charset="0"/>
              </a:rPr>
              <a:t>iterable</a:t>
            </a:r>
            <a:r>
              <a:rPr lang="en-US" dirty="0">
                <a:solidFill>
                  <a:srgbClr val="202124"/>
                </a:solidFill>
                <a:latin typeface="arial" panose="020B0604020202020204" pitchFamily="34" charset="0"/>
              </a:rPr>
              <a:t> is passed as a parameter, it creates a </a:t>
            </a:r>
            <a:r>
              <a:rPr lang="en-US" b="1" dirty="0">
                <a:solidFill>
                  <a:srgbClr val="202124"/>
                </a:solidFill>
                <a:latin typeface="arial" panose="020B0604020202020204" pitchFamily="34" charset="0"/>
              </a:rPr>
              <a:t>list</a:t>
            </a:r>
            <a:r>
              <a:rPr lang="en-US" dirty="0">
                <a:solidFill>
                  <a:srgbClr val="202124"/>
                </a:solidFill>
                <a:latin typeface="arial" panose="020B0604020202020204" pitchFamily="34" charset="0"/>
              </a:rPr>
              <a:t> consisting of </a:t>
            </a:r>
            <a:r>
              <a:rPr lang="en-US" dirty="0" err="1">
                <a:solidFill>
                  <a:srgbClr val="202124"/>
                </a:solidFill>
                <a:latin typeface="arial" panose="020B0604020202020204" pitchFamily="34" charset="0"/>
              </a:rPr>
              <a:t>iterable's</a:t>
            </a:r>
            <a:r>
              <a:rPr lang="en-US" dirty="0">
                <a:solidFill>
                  <a:srgbClr val="202124"/>
                </a:solidFill>
                <a:latin typeface="arial" panose="020B0604020202020204" pitchFamily="34" charset="0"/>
              </a:rPr>
              <a:t> items.</a:t>
            </a:r>
            <a:endParaRPr lang="en-IN" dirty="0"/>
          </a:p>
        </p:txBody>
      </p:sp>
    </p:spTree>
    <p:extLst>
      <p:ext uri="{BB962C8B-B14F-4D97-AF65-F5344CB8AC3E}">
        <p14:creationId xmlns:p14="http://schemas.microsoft.com/office/powerpoint/2010/main" val="3203840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List</a:t>
            </a:r>
            <a:br>
              <a:rPr lang="en-US" dirty="0"/>
            </a:br>
            <a:endParaRPr lang="en-US" dirty="0"/>
          </a:p>
        </p:txBody>
      </p:sp>
      <p:sp>
        <p:nvSpPr>
          <p:cNvPr id="3" name="Content Placeholder 2"/>
          <p:cNvSpPr>
            <a:spLocks noGrp="1"/>
          </p:cNvSpPr>
          <p:nvPr>
            <p:ph idx="1"/>
          </p:nvPr>
        </p:nvSpPr>
        <p:spPr/>
        <p:txBody>
          <a:bodyPr>
            <a:normAutofit fontScale="92500"/>
          </a:bodyPr>
          <a:lstStyle/>
          <a:p>
            <a:pPr algn="just"/>
            <a:r>
              <a:rPr lang="en-US" dirty="0"/>
              <a:t>Python Lists are similar to arrays in C. However, the list can contain data of different types. The items stored in the list are separated with a comma (,) and enclosed within square brackets [].</a:t>
            </a:r>
          </a:p>
          <a:p>
            <a:pPr algn="just"/>
            <a:r>
              <a:rPr lang="en-US" dirty="0"/>
              <a:t>We can use slice [:] operators to access the data of the list. The concatenation operator (+) and repetition operator (*) works with the list in the same way as they were working with the strings.</a:t>
            </a:r>
          </a:p>
          <a:p>
            <a:pPr algn="just"/>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Example</a:t>
            </a:r>
          </a:p>
        </p:txBody>
      </p:sp>
      <p:sp>
        <p:nvSpPr>
          <p:cNvPr id="3" name="Content Placeholder 2"/>
          <p:cNvSpPr>
            <a:spLocks noGrp="1"/>
          </p:cNvSpPr>
          <p:nvPr>
            <p:ph idx="1"/>
          </p:nvPr>
        </p:nvSpPr>
        <p:spPr>
          <a:xfrm>
            <a:off x="457200" y="1371600"/>
            <a:ext cx="8229600" cy="5334000"/>
          </a:xfrm>
        </p:spPr>
        <p:txBody>
          <a:bodyPr>
            <a:normAutofit fontScale="55000" lnSpcReduction="20000"/>
          </a:bodyPr>
          <a:lstStyle/>
          <a:p>
            <a:pPr>
              <a:buNone/>
            </a:pPr>
            <a:r>
              <a:rPr lang="en-US" dirty="0"/>
              <a:t>list1  = [1, "hi", "Python", 2]    </a:t>
            </a:r>
          </a:p>
          <a:p>
            <a:pPr>
              <a:buNone/>
            </a:pPr>
            <a:r>
              <a:rPr lang="en-US" dirty="0"/>
              <a:t>#Checking type of given list  </a:t>
            </a:r>
          </a:p>
          <a:p>
            <a:pPr>
              <a:buNone/>
            </a:pPr>
            <a:r>
              <a:rPr lang="en-US" b="1" dirty="0"/>
              <a:t>print</a:t>
            </a:r>
            <a:r>
              <a:rPr lang="en-US" dirty="0"/>
              <a:t>(type(list1))  </a:t>
            </a:r>
          </a:p>
          <a:p>
            <a:pPr>
              <a:buNone/>
            </a:pPr>
            <a:r>
              <a:rPr lang="en-US" dirty="0"/>
              <a:t>  </a:t>
            </a:r>
          </a:p>
          <a:p>
            <a:pPr>
              <a:buNone/>
            </a:pPr>
            <a:r>
              <a:rPr lang="en-US" dirty="0"/>
              <a:t>#Printing the list1  </a:t>
            </a:r>
          </a:p>
          <a:p>
            <a:pPr>
              <a:buNone/>
            </a:pPr>
            <a:r>
              <a:rPr lang="en-US" b="1" dirty="0"/>
              <a:t>print</a:t>
            </a:r>
            <a:r>
              <a:rPr lang="en-US" dirty="0"/>
              <a:t> (list1)  </a:t>
            </a:r>
          </a:p>
          <a:p>
            <a:pPr>
              <a:buNone/>
            </a:pPr>
            <a:r>
              <a:rPr lang="en-US" dirty="0"/>
              <a:t>  </a:t>
            </a:r>
          </a:p>
          <a:p>
            <a:pPr>
              <a:buNone/>
            </a:pPr>
            <a:r>
              <a:rPr lang="en-US" dirty="0"/>
              <a:t># List slicing  </a:t>
            </a:r>
          </a:p>
          <a:p>
            <a:pPr>
              <a:buNone/>
            </a:pPr>
            <a:r>
              <a:rPr lang="en-US" b="1" dirty="0"/>
              <a:t>print</a:t>
            </a:r>
            <a:r>
              <a:rPr lang="en-US" dirty="0"/>
              <a:t> (list1[3:])  </a:t>
            </a:r>
          </a:p>
          <a:p>
            <a:pPr>
              <a:buNone/>
            </a:pPr>
            <a:r>
              <a:rPr lang="en-US" dirty="0"/>
              <a:t>  </a:t>
            </a:r>
          </a:p>
          <a:p>
            <a:pPr>
              <a:buNone/>
            </a:pPr>
            <a:r>
              <a:rPr lang="en-US" dirty="0"/>
              <a:t># List slicing  </a:t>
            </a:r>
          </a:p>
          <a:p>
            <a:pPr>
              <a:buNone/>
            </a:pPr>
            <a:r>
              <a:rPr lang="en-US" b="1" dirty="0"/>
              <a:t>print</a:t>
            </a:r>
            <a:r>
              <a:rPr lang="en-US" dirty="0"/>
              <a:t> (list1[0:2])   </a:t>
            </a:r>
          </a:p>
          <a:p>
            <a:pPr>
              <a:buNone/>
            </a:pPr>
            <a:r>
              <a:rPr lang="en-US" dirty="0"/>
              <a:t>  </a:t>
            </a:r>
          </a:p>
          <a:p>
            <a:pPr>
              <a:buNone/>
            </a:pPr>
            <a:r>
              <a:rPr lang="en-US" dirty="0"/>
              <a:t># List Concatenation using + operator  </a:t>
            </a:r>
          </a:p>
          <a:p>
            <a:pPr>
              <a:buNone/>
            </a:pPr>
            <a:r>
              <a:rPr lang="en-US" b="1" dirty="0"/>
              <a:t>print</a:t>
            </a:r>
            <a:r>
              <a:rPr lang="en-US" dirty="0"/>
              <a:t> (list1 + list1)  </a:t>
            </a:r>
          </a:p>
          <a:p>
            <a:pPr>
              <a:buNone/>
            </a:pPr>
            <a:r>
              <a:rPr lang="en-US" dirty="0"/>
              <a:t>  </a:t>
            </a:r>
          </a:p>
          <a:p>
            <a:pPr>
              <a:buNone/>
            </a:pPr>
            <a:r>
              <a:rPr lang="en-US" dirty="0"/>
              <a:t># List </a:t>
            </a:r>
            <a:r>
              <a:rPr lang="en-US" dirty="0" err="1"/>
              <a:t>repetation</a:t>
            </a:r>
            <a:r>
              <a:rPr lang="en-US" dirty="0"/>
              <a:t> using * operator  </a:t>
            </a:r>
          </a:p>
          <a:p>
            <a:pPr>
              <a:buNone/>
            </a:pPr>
            <a:r>
              <a:rPr lang="en-US" b="1" dirty="0"/>
              <a:t>print</a:t>
            </a:r>
            <a:r>
              <a:rPr lang="en-US" dirty="0"/>
              <a:t> (list1 * 3)  </a:t>
            </a:r>
          </a:p>
          <a:p>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Output:</a:t>
            </a:r>
            <a:endParaRPr lang="en-US" dirty="0"/>
          </a:p>
          <a:p>
            <a:pPr>
              <a:buNone/>
            </a:pPr>
            <a:r>
              <a:rPr lang="en-US" dirty="0"/>
              <a:t>[1, 'hi', 'Python', 2] </a:t>
            </a:r>
          </a:p>
          <a:p>
            <a:pPr>
              <a:buNone/>
            </a:pPr>
            <a:r>
              <a:rPr lang="en-US" dirty="0"/>
              <a:t>[2] </a:t>
            </a:r>
          </a:p>
          <a:p>
            <a:pPr>
              <a:buNone/>
            </a:pPr>
            <a:r>
              <a:rPr lang="en-US" dirty="0"/>
              <a:t>[1, 'hi'] </a:t>
            </a:r>
          </a:p>
          <a:p>
            <a:pPr>
              <a:buNone/>
            </a:pPr>
            <a:r>
              <a:rPr lang="en-US" dirty="0"/>
              <a:t>[1, 'hi', 'Python', 2, 1, 'hi', 'Python', 2] </a:t>
            </a:r>
          </a:p>
          <a:p>
            <a:pPr>
              <a:buNone/>
            </a:pPr>
            <a:r>
              <a:rPr lang="en-US" dirty="0"/>
              <a:t>[1, 'hi', 'Python', 2, 1, 'hi', 'Python', 2, 1, 'hi', 'Python', 2]</a:t>
            </a:r>
          </a:p>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BCCBF42-A8C0-410F-B8C9-E47EE11D4CD8}"/>
              </a:ext>
            </a:extLst>
          </p:cNvPr>
          <p:cNvPicPr>
            <a:picLocks noGrp="1" noChangeAspect="1"/>
          </p:cNvPicPr>
          <p:nvPr>
            <p:ph idx="1"/>
          </p:nvPr>
        </p:nvPicPr>
        <p:blipFill>
          <a:blip r:embed="rId2"/>
          <a:stretch>
            <a:fillRect/>
          </a:stretch>
        </p:blipFill>
        <p:spPr>
          <a:xfrm>
            <a:off x="1008528" y="954741"/>
            <a:ext cx="6296025" cy="2362200"/>
          </a:xfrm>
          <a:prstGeom prst="rect">
            <a:avLst/>
          </a:prstGeom>
        </p:spPr>
      </p:pic>
      <p:pic>
        <p:nvPicPr>
          <p:cNvPr id="5" name="Picture 4">
            <a:extLst>
              <a:ext uri="{FF2B5EF4-FFF2-40B4-BE49-F238E27FC236}">
                <a16:creationId xmlns:a16="http://schemas.microsoft.com/office/drawing/2014/main" id="{BC35038F-CDCA-4F8D-B94D-BD4F66511842}"/>
              </a:ext>
            </a:extLst>
          </p:cNvPr>
          <p:cNvPicPr>
            <a:picLocks noChangeAspect="1"/>
          </p:cNvPicPr>
          <p:nvPr/>
        </p:nvPicPr>
        <p:blipFill>
          <a:blip r:embed="rId3"/>
          <a:stretch>
            <a:fillRect/>
          </a:stretch>
        </p:blipFill>
        <p:spPr>
          <a:xfrm>
            <a:off x="959224" y="3469341"/>
            <a:ext cx="6327401" cy="1331259"/>
          </a:xfrm>
          <a:prstGeom prst="rect">
            <a:avLst/>
          </a:prstGeom>
        </p:spPr>
      </p:pic>
      <p:pic>
        <p:nvPicPr>
          <p:cNvPr id="6" name="Picture 5">
            <a:extLst>
              <a:ext uri="{FF2B5EF4-FFF2-40B4-BE49-F238E27FC236}">
                <a16:creationId xmlns:a16="http://schemas.microsoft.com/office/drawing/2014/main" id="{228CECD8-A325-4627-8387-C01FF208BE45}"/>
              </a:ext>
            </a:extLst>
          </p:cNvPr>
          <p:cNvPicPr>
            <a:picLocks noChangeAspect="1"/>
          </p:cNvPicPr>
          <p:nvPr/>
        </p:nvPicPr>
        <p:blipFill>
          <a:blip r:embed="rId4"/>
          <a:stretch>
            <a:fillRect/>
          </a:stretch>
        </p:blipFill>
        <p:spPr>
          <a:xfrm>
            <a:off x="1008528" y="4953000"/>
            <a:ext cx="4325471" cy="1331258"/>
          </a:xfrm>
          <a:prstGeom prst="rect">
            <a:avLst/>
          </a:prstGeom>
        </p:spPr>
      </p:pic>
    </p:spTree>
    <p:extLst>
      <p:ext uri="{BB962C8B-B14F-4D97-AF65-F5344CB8AC3E}">
        <p14:creationId xmlns:p14="http://schemas.microsoft.com/office/powerpoint/2010/main" val="977948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CE2704-CAC5-42D8-8C87-F127D98DF272}"/>
              </a:ext>
            </a:extLst>
          </p:cNvPr>
          <p:cNvPicPr>
            <a:picLocks noGrp="1" noChangeAspect="1"/>
          </p:cNvPicPr>
          <p:nvPr>
            <p:ph idx="1"/>
          </p:nvPr>
        </p:nvPicPr>
        <p:blipFill>
          <a:blip r:embed="rId2"/>
          <a:stretch>
            <a:fillRect/>
          </a:stretch>
        </p:blipFill>
        <p:spPr>
          <a:xfrm>
            <a:off x="1066800" y="609600"/>
            <a:ext cx="6324600" cy="2438400"/>
          </a:xfrm>
          <a:prstGeom prst="rect">
            <a:avLst/>
          </a:prstGeom>
        </p:spPr>
      </p:pic>
      <p:pic>
        <p:nvPicPr>
          <p:cNvPr id="5" name="Picture 4">
            <a:extLst>
              <a:ext uri="{FF2B5EF4-FFF2-40B4-BE49-F238E27FC236}">
                <a16:creationId xmlns:a16="http://schemas.microsoft.com/office/drawing/2014/main" id="{AE18B096-3FAF-4068-A0AB-47686690E5E1}"/>
              </a:ext>
            </a:extLst>
          </p:cNvPr>
          <p:cNvPicPr>
            <a:picLocks noChangeAspect="1"/>
          </p:cNvPicPr>
          <p:nvPr/>
        </p:nvPicPr>
        <p:blipFill>
          <a:blip r:embed="rId3"/>
          <a:stretch>
            <a:fillRect/>
          </a:stretch>
        </p:blipFill>
        <p:spPr>
          <a:xfrm>
            <a:off x="1038224" y="3657600"/>
            <a:ext cx="7343775" cy="1752600"/>
          </a:xfrm>
          <a:prstGeom prst="rect">
            <a:avLst/>
          </a:prstGeom>
        </p:spPr>
      </p:pic>
    </p:spTree>
    <p:extLst>
      <p:ext uri="{BB962C8B-B14F-4D97-AF65-F5344CB8AC3E}">
        <p14:creationId xmlns:p14="http://schemas.microsoft.com/office/powerpoint/2010/main" val="1793251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0E124-C19D-41A2-B4A2-ABB83FD2285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B8550BE-A24E-4D1F-8C1F-2FD82E7A8941}"/>
              </a:ext>
            </a:extLst>
          </p:cNvPr>
          <p:cNvPicPr>
            <a:picLocks noGrp="1" noChangeAspect="1"/>
          </p:cNvPicPr>
          <p:nvPr>
            <p:ph idx="1"/>
          </p:nvPr>
        </p:nvPicPr>
        <p:blipFill>
          <a:blip r:embed="rId2"/>
          <a:stretch>
            <a:fillRect/>
          </a:stretch>
        </p:blipFill>
        <p:spPr>
          <a:xfrm>
            <a:off x="1143000" y="2178424"/>
            <a:ext cx="5410200" cy="1555376"/>
          </a:xfrm>
          <a:prstGeom prst="rect">
            <a:avLst/>
          </a:prstGeom>
        </p:spPr>
      </p:pic>
      <p:pic>
        <p:nvPicPr>
          <p:cNvPr id="5" name="Picture 4">
            <a:extLst>
              <a:ext uri="{FF2B5EF4-FFF2-40B4-BE49-F238E27FC236}">
                <a16:creationId xmlns:a16="http://schemas.microsoft.com/office/drawing/2014/main" id="{ADF9B007-88B7-452E-9A74-0499EFEACEC9}"/>
              </a:ext>
            </a:extLst>
          </p:cNvPr>
          <p:cNvPicPr>
            <a:picLocks noChangeAspect="1"/>
          </p:cNvPicPr>
          <p:nvPr/>
        </p:nvPicPr>
        <p:blipFill>
          <a:blip r:embed="rId3"/>
          <a:stretch>
            <a:fillRect/>
          </a:stretch>
        </p:blipFill>
        <p:spPr>
          <a:xfrm>
            <a:off x="1143000" y="4038600"/>
            <a:ext cx="5410200" cy="1828800"/>
          </a:xfrm>
          <a:prstGeom prst="rect">
            <a:avLst/>
          </a:prstGeom>
        </p:spPr>
      </p:pic>
    </p:spTree>
    <p:extLst>
      <p:ext uri="{BB962C8B-B14F-4D97-AF65-F5344CB8AC3E}">
        <p14:creationId xmlns:p14="http://schemas.microsoft.com/office/powerpoint/2010/main" val="3777981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3F43-AB48-4CF9-B8AE-7CF41B39BDDD}"/>
              </a:ext>
            </a:extLst>
          </p:cNvPr>
          <p:cNvSpPr>
            <a:spLocks noGrp="1"/>
          </p:cNvSpPr>
          <p:nvPr>
            <p:ph type="title"/>
          </p:nvPr>
        </p:nvSpPr>
        <p:spPr/>
        <p:txBody>
          <a:bodyPr/>
          <a:lstStyle/>
          <a:p>
            <a:r>
              <a:rPr lang="en-IN" dirty="0"/>
              <a:t>Slicing</a:t>
            </a:r>
          </a:p>
        </p:txBody>
      </p:sp>
      <p:pic>
        <p:nvPicPr>
          <p:cNvPr id="4" name="Content Placeholder 3">
            <a:extLst>
              <a:ext uri="{FF2B5EF4-FFF2-40B4-BE49-F238E27FC236}">
                <a16:creationId xmlns:a16="http://schemas.microsoft.com/office/drawing/2014/main" id="{B51E51CA-7C8B-411A-882A-63C6E4ADD3DE}"/>
              </a:ext>
            </a:extLst>
          </p:cNvPr>
          <p:cNvPicPr>
            <a:picLocks noGrp="1" noChangeAspect="1"/>
          </p:cNvPicPr>
          <p:nvPr>
            <p:ph idx="1"/>
          </p:nvPr>
        </p:nvPicPr>
        <p:blipFill>
          <a:blip r:embed="rId2"/>
          <a:stretch>
            <a:fillRect/>
          </a:stretch>
        </p:blipFill>
        <p:spPr>
          <a:xfrm>
            <a:off x="1066800" y="1748630"/>
            <a:ext cx="7162800" cy="4728369"/>
          </a:xfrm>
          <a:prstGeom prst="rect">
            <a:avLst/>
          </a:prstGeom>
        </p:spPr>
      </p:pic>
    </p:spTree>
    <p:extLst>
      <p:ext uri="{BB962C8B-B14F-4D97-AF65-F5344CB8AC3E}">
        <p14:creationId xmlns:p14="http://schemas.microsoft.com/office/powerpoint/2010/main" val="675437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4AF1-FEB1-431C-848D-087013B6338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7706F00-CA09-4C3F-966B-071E44AC68EA}"/>
              </a:ext>
            </a:extLst>
          </p:cNvPr>
          <p:cNvPicPr>
            <a:picLocks noGrp="1" noChangeAspect="1"/>
          </p:cNvPicPr>
          <p:nvPr>
            <p:ph idx="1"/>
          </p:nvPr>
        </p:nvPicPr>
        <p:blipFill>
          <a:blip r:embed="rId2"/>
          <a:stretch>
            <a:fillRect/>
          </a:stretch>
        </p:blipFill>
        <p:spPr>
          <a:xfrm>
            <a:off x="914400" y="2133600"/>
            <a:ext cx="6019800" cy="1676400"/>
          </a:xfrm>
          <a:prstGeom prst="rect">
            <a:avLst/>
          </a:prstGeom>
        </p:spPr>
      </p:pic>
      <p:pic>
        <p:nvPicPr>
          <p:cNvPr id="5" name="Picture 4">
            <a:extLst>
              <a:ext uri="{FF2B5EF4-FFF2-40B4-BE49-F238E27FC236}">
                <a16:creationId xmlns:a16="http://schemas.microsoft.com/office/drawing/2014/main" id="{DD140FC6-2E61-44B8-B874-483BBA5F80F3}"/>
              </a:ext>
            </a:extLst>
          </p:cNvPr>
          <p:cNvPicPr>
            <a:picLocks noChangeAspect="1"/>
          </p:cNvPicPr>
          <p:nvPr/>
        </p:nvPicPr>
        <p:blipFill>
          <a:blip r:embed="rId3"/>
          <a:stretch>
            <a:fillRect/>
          </a:stretch>
        </p:blipFill>
        <p:spPr>
          <a:xfrm>
            <a:off x="914400" y="3944936"/>
            <a:ext cx="5410200" cy="1676399"/>
          </a:xfrm>
          <a:prstGeom prst="rect">
            <a:avLst/>
          </a:prstGeom>
        </p:spPr>
      </p:pic>
    </p:spTree>
    <p:extLst>
      <p:ext uri="{BB962C8B-B14F-4D97-AF65-F5344CB8AC3E}">
        <p14:creationId xmlns:p14="http://schemas.microsoft.com/office/powerpoint/2010/main" val="2197913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CB5E-ECC4-4A7E-9C76-DAB08EE0B10F}"/>
              </a:ext>
            </a:extLst>
          </p:cNvPr>
          <p:cNvSpPr>
            <a:spLocks noGrp="1"/>
          </p:cNvSpPr>
          <p:nvPr>
            <p:ph type="title"/>
          </p:nvPr>
        </p:nvSpPr>
        <p:spPr/>
        <p:txBody>
          <a:bodyPr/>
          <a:lstStyle/>
          <a:p>
            <a:r>
              <a:rPr lang="en-US" dirty="0">
                <a:solidFill>
                  <a:srgbClr val="0070C0"/>
                </a:solidFill>
              </a:rPr>
              <a:t>Features of Python</a:t>
            </a:r>
            <a:endParaRPr lang="en-IN" dirty="0"/>
          </a:p>
        </p:txBody>
      </p:sp>
      <p:pic>
        <p:nvPicPr>
          <p:cNvPr id="5" name="Content Placeholder 4" descr="A picture containing clock&#10;&#10;Description automatically generated">
            <a:extLst>
              <a:ext uri="{FF2B5EF4-FFF2-40B4-BE49-F238E27FC236}">
                <a16:creationId xmlns:a16="http://schemas.microsoft.com/office/drawing/2014/main" id="{C899A42D-6696-459F-B72D-92B9039E8F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295400"/>
            <a:ext cx="8077200" cy="5105399"/>
          </a:xfrm>
        </p:spPr>
      </p:pic>
    </p:spTree>
    <p:extLst>
      <p:ext uri="{BB962C8B-B14F-4D97-AF65-F5344CB8AC3E}">
        <p14:creationId xmlns:p14="http://schemas.microsoft.com/office/powerpoint/2010/main" val="2891684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534F-650A-4C3B-8CF1-77B6A59B4F96}"/>
              </a:ext>
            </a:extLst>
          </p:cNvPr>
          <p:cNvSpPr>
            <a:spLocks noGrp="1"/>
          </p:cNvSpPr>
          <p:nvPr>
            <p:ph type="title"/>
          </p:nvPr>
        </p:nvSpPr>
        <p:spPr/>
        <p:txBody>
          <a:bodyPr/>
          <a:lstStyle/>
          <a:p>
            <a:r>
              <a:rPr lang="en-IN" dirty="0"/>
              <a:t>Example1</a:t>
            </a:r>
          </a:p>
        </p:txBody>
      </p:sp>
      <p:pic>
        <p:nvPicPr>
          <p:cNvPr id="4" name="Content Placeholder 3">
            <a:extLst>
              <a:ext uri="{FF2B5EF4-FFF2-40B4-BE49-F238E27FC236}">
                <a16:creationId xmlns:a16="http://schemas.microsoft.com/office/drawing/2014/main" id="{B258F3C3-72B1-425F-B580-C5658C5D4115}"/>
              </a:ext>
            </a:extLst>
          </p:cNvPr>
          <p:cNvPicPr>
            <a:picLocks noGrp="1" noChangeAspect="1"/>
          </p:cNvPicPr>
          <p:nvPr>
            <p:ph idx="1"/>
          </p:nvPr>
        </p:nvPicPr>
        <p:blipFill>
          <a:blip r:embed="rId2"/>
          <a:stretch>
            <a:fillRect/>
          </a:stretch>
        </p:blipFill>
        <p:spPr>
          <a:xfrm>
            <a:off x="457200" y="1795064"/>
            <a:ext cx="4800600" cy="3867944"/>
          </a:xfrm>
          <a:prstGeom prst="rect">
            <a:avLst/>
          </a:prstGeom>
        </p:spPr>
      </p:pic>
      <p:pic>
        <p:nvPicPr>
          <p:cNvPr id="5" name="Picture 4">
            <a:extLst>
              <a:ext uri="{FF2B5EF4-FFF2-40B4-BE49-F238E27FC236}">
                <a16:creationId xmlns:a16="http://schemas.microsoft.com/office/drawing/2014/main" id="{BAE65770-4FB5-43BF-9D71-70507D778F39}"/>
              </a:ext>
            </a:extLst>
          </p:cNvPr>
          <p:cNvPicPr>
            <a:picLocks noChangeAspect="1"/>
          </p:cNvPicPr>
          <p:nvPr/>
        </p:nvPicPr>
        <p:blipFill>
          <a:blip r:embed="rId3"/>
          <a:stretch>
            <a:fillRect/>
          </a:stretch>
        </p:blipFill>
        <p:spPr>
          <a:xfrm>
            <a:off x="5486401" y="2124074"/>
            <a:ext cx="2819400" cy="3209925"/>
          </a:xfrm>
          <a:prstGeom prst="rect">
            <a:avLst/>
          </a:prstGeom>
        </p:spPr>
      </p:pic>
    </p:spTree>
    <p:extLst>
      <p:ext uri="{BB962C8B-B14F-4D97-AF65-F5344CB8AC3E}">
        <p14:creationId xmlns:p14="http://schemas.microsoft.com/office/powerpoint/2010/main" val="398159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2E06-2399-46F0-8561-326761C9B26C}"/>
              </a:ext>
            </a:extLst>
          </p:cNvPr>
          <p:cNvSpPr>
            <a:spLocks noGrp="1"/>
          </p:cNvSpPr>
          <p:nvPr>
            <p:ph type="title"/>
          </p:nvPr>
        </p:nvSpPr>
        <p:spPr/>
        <p:txBody>
          <a:bodyPr/>
          <a:lstStyle/>
          <a:p>
            <a:r>
              <a:rPr lang="en-IN" dirty="0"/>
              <a:t>Example 2</a:t>
            </a:r>
          </a:p>
        </p:txBody>
      </p:sp>
      <p:pic>
        <p:nvPicPr>
          <p:cNvPr id="4" name="Content Placeholder 3">
            <a:extLst>
              <a:ext uri="{FF2B5EF4-FFF2-40B4-BE49-F238E27FC236}">
                <a16:creationId xmlns:a16="http://schemas.microsoft.com/office/drawing/2014/main" id="{950F4F90-5177-48CB-B69A-A0F3B878C0A0}"/>
              </a:ext>
            </a:extLst>
          </p:cNvPr>
          <p:cNvPicPr>
            <a:picLocks noGrp="1" noChangeAspect="1"/>
          </p:cNvPicPr>
          <p:nvPr>
            <p:ph idx="1"/>
          </p:nvPr>
        </p:nvPicPr>
        <p:blipFill>
          <a:blip r:embed="rId2"/>
          <a:stretch>
            <a:fillRect/>
          </a:stretch>
        </p:blipFill>
        <p:spPr>
          <a:xfrm>
            <a:off x="914400" y="1435566"/>
            <a:ext cx="3810000" cy="4431833"/>
          </a:xfrm>
          <a:prstGeom prst="rect">
            <a:avLst/>
          </a:prstGeom>
        </p:spPr>
      </p:pic>
      <p:pic>
        <p:nvPicPr>
          <p:cNvPr id="5" name="Picture 4">
            <a:extLst>
              <a:ext uri="{FF2B5EF4-FFF2-40B4-BE49-F238E27FC236}">
                <a16:creationId xmlns:a16="http://schemas.microsoft.com/office/drawing/2014/main" id="{844348A7-3645-4BA9-AB44-75CFA0CD6C8E}"/>
              </a:ext>
            </a:extLst>
          </p:cNvPr>
          <p:cNvPicPr>
            <a:picLocks noChangeAspect="1"/>
          </p:cNvPicPr>
          <p:nvPr/>
        </p:nvPicPr>
        <p:blipFill>
          <a:blip r:embed="rId3"/>
          <a:stretch>
            <a:fillRect/>
          </a:stretch>
        </p:blipFill>
        <p:spPr>
          <a:xfrm>
            <a:off x="4876800" y="1676400"/>
            <a:ext cx="3009900" cy="3733800"/>
          </a:xfrm>
          <a:prstGeom prst="rect">
            <a:avLst/>
          </a:prstGeom>
        </p:spPr>
      </p:pic>
    </p:spTree>
    <p:extLst>
      <p:ext uri="{BB962C8B-B14F-4D97-AF65-F5344CB8AC3E}">
        <p14:creationId xmlns:p14="http://schemas.microsoft.com/office/powerpoint/2010/main" val="541369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1243-DAAF-4C2E-AEFE-B8B06975F75C}"/>
              </a:ext>
            </a:extLst>
          </p:cNvPr>
          <p:cNvSpPr>
            <a:spLocks noGrp="1"/>
          </p:cNvSpPr>
          <p:nvPr>
            <p:ph type="title"/>
          </p:nvPr>
        </p:nvSpPr>
        <p:spPr>
          <a:xfrm>
            <a:off x="457200" y="152400"/>
            <a:ext cx="8229600" cy="762000"/>
          </a:xfrm>
        </p:spPr>
        <p:txBody>
          <a:bodyPr>
            <a:normAutofit fontScale="90000"/>
          </a:bodyPr>
          <a:lstStyle/>
          <a:p>
            <a:br>
              <a:rPr lang="en-US" dirty="0"/>
            </a:br>
            <a:r>
              <a:rPr lang="en-US" dirty="0">
                <a:solidFill>
                  <a:srgbClr val="0070C0"/>
                </a:solidFill>
              </a:rPr>
              <a:t>List</a:t>
            </a:r>
            <a:r>
              <a:rPr lang="en-US" dirty="0"/>
              <a:t>  </a:t>
            </a:r>
            <a:br>
              <a:rPr lang="en-US" dirty="0"/>
            </a:br>
            <a:endParaRPr lang="en-IN" dirty="0"/>
          </a:p>
        </p:txBody>
      </p:sp>
      <p:sp>
        <p:nvSpPr>
          <p:cNvPr id="3" name="Content Placeholder 2">
            <a:extLst>
              <a:ext uri="{FF2B5EF4-FFF2-40B4-BE49-F238E27FC236}">
                <a16:creationId xmlns:a16="http://schemas.microsoft.com/office/drawing/2014/main" id="{A37EFA48-692B-4D3A-AF1F-97387067B786}"/>
              </a:ext>
            </a:extLst>
          </p:cNvPr>
          <p:cNvSpPr>
            <a:spLocks noGrp="1"/>
          </p:cNvSpPr>
          <p:nvPr>
            <p:ph idx="1"/>
          </p:nvPr>
        </p:nvSpPr>
        <p:spPr>
          <a:xfrm>
            <a:off x="228600" y="914400"/>
            <a:ext cx="8458200" cy="5638800"/>
          </a:xfrm>
          <a:ln>
            <a:solidFill>
              <a:srgbClr val="00B050"/>
            </a:solidFill>
          </a:ln>
        </p:spPr>
        <p:txBody>
          <a:bodyPr/>
          <a:lstStyle/>
          <a:p>
            <a:r>
              <a:rPr lang="en-US" dirty="0"/>
              <a:t>The List is an ordered sequence of data items. </a:t>
            </a:r>
          </a:p>
          <a:p>
            <a:r>
              <a:rPr lang="en-US" dirty="0"/>
              <a:t>It is one of the flexible and very frequently used data type in Python. </a:t>
            </a:r>
          </a:p>
          <a:p>
            <a:r>
              <a:rPr lang="en-US" dirty="0"/>
              <a:t>All the items in a list are not necessary to be of the same data type. </a:t>
            </a:r>
          </a:p>
          <a:p>
            <a:r>
              <a:rPr lang="en-US" dirty="0"/>
              <a:t>Declaring a list is straight forward methods. </a:t>
            </a:r>
          </a:p>
          <a:p>
            <a:r>
              <a:rPr lang="en-US" dirty="0"/>
              <a:t>Items in the list are just separated by commas and enclosed within brackets [ ]</a:t>
            </a:r>
          </a:p>
          <a:p>
            <a:pPr marL="0" indent="0">
              <a:buNone/>
            </a:pPr>
            <a:r>
              <a:rPr lang="en-US" dirty="0">
                <a:solidFill>
                  <a:srgbClr val="C00000"/>
                </a:solidFill>
              </a:rPr>
              <a:t>Example: li=[10,2,3,45]</a:t>
            </a:r>
          </a:p>
          <a:p>
            <a:pPr marL="0" indent="0">
              <a:buNone/>
            </a:pPr>
            <a:r>
              <a:rPr lang="en-IN" dirty="0">
                <a:solidFill>
                  <a:srgbClr val="C00000"/>
                </a:solidFill>
              </a:rPr>
              <a:t>list1 =[3.141, 100, ‘CSE’, ‘ECE’, ‘IT’, ‘EEE’] </a:t>
            </a:r>
          </a:p>
        </p:txBody>
      </p:sp>
    </p:spTree>
    <p:extLst>
      <p:ext uri="{BB962C8B-B14F-4D97-AF65-F5344CB8AC3E}">
        <p14:creationId xmlns:p14="http://schemas.microsoft.com/office/powerpoint/2010/main" val="3880781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57D7-BFD3-4F89-BFDF-2D63BB06A8C3}"/>
              </a:ext>
            </a:extLst>
          </p:cNvPr>
          <p:cNvSpPr>
            <a:spLocks noGrp="1"/>
          </p:cNvSpPr>
          <p:nvPr>
            <p:ph type="title"/>
          </p:nvPr>
        </p:nvSpPr>
        <p:spPr>
          <a:xfrm>
            <a:off x="457200" y="274638"/>
            <a:ext cx="8229600" cy="639762"/>
          </a:xfrm>
        </p:spPr>
        <p:txBody>
          <a:bodyPr>
            <a:normAutofit fontScale="90000"/>
          </a:bodyPr>
          <a:lstStyle/>
          <a:p>
            <a:r>
              <a:rPr lang="en-IN" dirty="0">
                <a:solidFill>
                  <a:srgbClr val="0070C0"/>
                </a:solidFill>
              </a:rPr>
              <a:t>List Methods</a:t>
            </a:r>
            <a:endParaRPr lang="en-IN" dirty="0"/>
          </a:p>
        </p:txBody>
      </p:sp>
      <p:sp>
        <p:nvSpPr>
          <p:cNvPr id="3" name="Content Placeholder 2">
            <a:extLst>
              <a:ext uri="{FF2B5EF4-FFF2-40B4-BE49-F238E27FC236}">
                <a16:creationId xmlns:a16="http://schemas.microsoft.com/office/drawing/2014/main" id="{E1733E49-9063-41B5-86CC-398B0547D442}"/>
              </a:ext>
            </a:extLst>
          </p:cNvPr>
          <p:cNvSpPr>
            <a:spLocks noGrp="1"/>
          </p:cNvSpPr>
          <p:nvPr>
            <p:ph idx="1"/>
          </p:nvPr>
        </p:nvSpPr>
        <p:spPr>
          <a:xfrm>
            <a:off x="457200" y="914400"/>
            <a:ext cx="8229600" cy="5334000"/>
          </a:xfrm>
          <a:ln>
            <a:solidFill>
              <a:srgbClr val="00B050"/>
            </a:solidFill>
          </a:ln>
        </p:spPr>
        <p:txBody>
          <a:bodyPr>
            <a:normAutofit fontScale="92500" lnSpcReduction="20000"/>
          </a:bodyPr>
          <a:lstStyle/>
          <a:p>
            <a:pPr marL="0" indent="0" algn="just">
              <a:buNone/>
            </a:pPr>
            <a:endParaRPr lang="en-US" dirty="0"/>
          </a:p>
          <a:p>
            <a:pPr algn="just"/>
            <a:endParaRPr lang="en-US" dirty="0"/>
          </a:p>
          <a:p>
            <a:pPr algn="just"/>
            <a:endParaRPr lang="en-US" dirty="0"/>
          </a:p>
          <a:p>
            <a:pPr algn="just"/>
            <a:endParaRPr lang="en-US" dirty="0"/>
          </a:p>
          <a:p>
            <a:pPr marL="0" indent="0" algn="just">
              <a:buNone/>
            </a:pPr>
            <a:endParaRPr lang="en-US" dirty="0"/>
          </a:p>
          <a:p>
            <a:pPr algn="just"/>
            <a:r>
              <a:rPr lang="en-US" dirty="0"/>
              <a:t>A single list may contain Data Types like Integers, Strings, as well as Objects.</a:t>
            </a:r>
          </a:p>
          <a:p>
            <a:pPr algn="just"/>
            <a:r>
              <a:rPr lang="en-US" dirty="0"/>
              <a:t>Lists are mutable. </a:t>
            </a:r>
          </a:p>
          <a:p>
            <a:pPr algn="just"/>
            <a:r>
              <a:rPr lang="en-US" dirty="0"/>
              <a:t>Lists are ordered and have definite count.  </a:t>
            </a:r>
          </a:p>
          <a:p>
            <a:pPr algn="just"/>
            <a:r>
              <a:rPr lang="en-US" dirty="0"/>
              <a:t>The list index starts with 0.  </a:t>
            </a:r>
          </a:p>
          <a:p>
            <a:pPr algn="just"/>
            <a:r>
              <a:rPr lang="en-US" dirty="0"/>
              <a:t>Duplication of elements is possible in list.  The lists are implemented by list class. </a:t>
            </a:r>
            <a:endParaRPr lang="en-IN" dirty="0"/>
          </a:p>
        </p:txBody>
      </p:sp>
      <p:pic>
        <p:nvPicPr>
          <p:cNvPr id="4" name="Picture 3">
            <a:extLst>
              <a:ext uri="{FF2B5EF4-FFF2-40B4-BE49-F238E27FC236}">
                <a16:creationId xmlns:a16="http://schemas.microsoft.com/office/drawing/2014/main" id="{17810471-0B1A-4AE6-A326-126AAF438A61}"/>
              </a:ext>
            </a:extLst>
          </p:cNvPr>
          <p:cNvPicPr>
            <a:picLocks noChangeAspect="1"/>
          </p:cNvPicPr>
          <p:nvPr/>
        </p:nvPicPr>
        <p:blipFill>
          <a:blip r:embed="rId2"/>
          <a:stretch>
            <a:fillRect/>
          </a:stretch>
        </p:blipFill>
        <p:spPr>
          <a:xfrm>
            <a:off x="762000" y="1371600"/>
            <a:ext cx="7796213" cy="1285875"/>
          </a:xfrm>
          <a:prstGeom prst="rect">
            <a:avLst/>
          </a:prstGeom>
        </p:spPr>
      </p:pic>
    </p:spTree>
    <p:extLst>
      <p:ext uri="{BB962C8B-B14F-4D97-AF65-F5344CB8AC3E}">
        <p14:creationId xmlns:p14="http://schemas.microsoft.com/office/powerpoint/2010/main" val="3880000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82400-1C86-418D-8B3C-EA38854FD0E9}"/>
              </a:ext>
            </a:extLst>
          </p:cNvPr>
          <p:cNvPicPr>
            <a:picLocks noChangeAspect="1"/>
          </p:cNvPicPr>
          <p:nvPr/>
        </p:nvPicPr>
        <p:blipFill>
          <a:blip r:embed="rId2"/>
          <a:stretch>
            <a:fillRect/>
          </a:stretch>
        </p:blipFill>
        <p:spPr>
          <a:xfrm>
            <a:off x="152400" y="76200"/>
            <a:ext cx="4953000" cy="6781800"/>
          </a:xfrm>
          <a:prstGeom prst="rect">
            <a:avLst/>
          </a:prstGeom>
          <a:ln>
            <a:solidFill>
              <a:srgbClr val="00B050"/>
            </a:solidFill>
          </a:ln>
        </p:spPr>
      </p:pic>
      <p:pic>
        <p:nvPicPr>
          <p:cNvPr id="5" name="Picture 4">
            <a:extLst>
              <a:ext uri="{FF2B5EF4-FFF2-40B4-BE49-F238E27FC236}">
                <a16:creationId xmlns:a16="http://schemas.microsoft.com/office/drawing/2014/main" id="{D3B23793-F98B-48ED-956E-9EA28618B24D}"/>
              </a:ext>
            </a:extLst>
          </p:cNvPr>
          <p:cNvPicPr>
            <a:picLocks noChangeAspect="1"/>
          </p:cNvPicPr>
          <p:nvPr/>
        </p:nvPicPr>
        <p:blipFill>
          <a:blip r:embed="rId3"/>
          <a:stretch>
            <a:fillRect/>
          </a:stretch>
        </p:blipFill>
        <p:spPr>
          <a:xfrm>
            <a:off x="5364678" y="1066800"/>
            <a:ext cx="3514725" cy="4876800"/>
          </a:xfrm>
          <a:prstGeom prst="rect">
            <a:avLst/>
          </a:prstGeom>
          <a:ln>
            <a:solidFill>
              <a:srgbClr val="C00000"/>
            </a:solidFill>
          </a:ln>
        </p:spPr>
      </p:pic>
    </p:spTree>
    <p:extLst>
      <p:ext uri="{BB962C8B-B14F-4D97-AF65-F5344CB8AC3E}">
        <p14:creationId xmlns:p14="http://schemas.microsoft.com/office/powerpoint/2010/main" val="20004461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695B43-FBAF-418C-8519-717B9ED67F37}"/>
              </a:ext>
            </a:extLst>
          </p:cNvPr>
          <p:cNvPicPr>
            <a:picLocks noChangeAspect="1"/>
          </p:cNvPicPr>
          <p:nvPr/>
        </p:nvPicPr>
        <p:blipFill>
          <a:blip r:embed="rId2"/>
          <a:stretch>
            <a:fillRect/>
          </a:stretch>
        </p:blipFill>
        <p:spPr>
          <a:xfrm>
            <a:off x="54841" y="-10886"/>
            <a:ext cx="4514850" cy="5878286"/>
          </a:xfrm>
          <a:prstGeom prst="rect">
            <a:avLst/>
          </a:prstGeom>
          <a:ln>
            <a:solidFill>
              <a:srgbClr val="00B050"/>
            </a:solidFill>
          </a:ln>
        </p:spPr>
      </p:pic>
      <p:pic>
        <p:nvPicPr>
          <p:cNvPr id="3" name="Picture 2">
            <a:extLst>
              <a:ext uri="{FF2B5EF4-FFF2-40B4-BE49-F238E27FC236}">
                <a16:creationId xmlns:a16="http://schemas.microsoft.com/office/drawing/2014/main" id="{A9294C1D-E8F5-41F1-90AB-EE4456B65043}"/>
              </a:ext>
            </a:extLst>
          </p:cNvPr>
          <p:cNvPicPr>
            <a:picLocks noChangeAspect="1"/>
          </p:cNvPicPr>
          <p:nvPr/>
        </p:nvPicPr>
        <p:blipFill>
          <a:blip r:embed="rId3"/>
          <a:stretch>
            <a:fillRect/>
          </a:stretch>
        </p:blipFill>
        <p:spPr>
          <a:xfrm>
            <a:off x="4698134" y="1066800"/>
            <a:ext cx="4391025" cy="1428750"/>
          </a:xfrm>
          <a:prstGeom prst="rect">
            <a:avLst/>
          </a:prstGeom>
          <a:ln>
            <a:solidFill>
              <a:srgbClr val="C00000"/>
            </a:solidFill>
          </a:ln>
        </p:spPr>
      </p:pic>
    </p:spTree>
    <p:extLst>
      <p:ext uri="{BB962C8B-B14F-4D97-AF65-F5344CB8AC3E}">
        <p14:creationId xmlns:p14="http://schemas.microsoft.com/office/powerpoint/2010/main" val="3546192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E1203-F72C-42F6-B5E1-5698BD99E44A}"/>
              </a:ext>
            </a:extLst>
          </p:cNvPr>
          <p:cNvPicPr>
            <a:picLocks noChangeAspect="1"/>
          </p:cNvPicPr>
          <p:nvPr/>
        </p:nvPicPr>
        <p:blipFill>
          <a:blip r:embed="rId2"/>
          <a:stretch>
            <a:fillRect/>
          </a:stretch>
        </p:blipFill>
        <p:spPr>
          <a:xfrm>
            <a:off x="228600" y="3074266"/>
            <a:ext cx="4343400" cy="2993159"/>
          </a:xfrm>
          <a:prstGeom prst="rect">
            <a:avLst/>
          </a:prstGeom>
          <a:ln>
            <a:solidFill>
              <a:srgbClr val="00B050"/>
            </a:solidFill>
          </a:ln>
        </p:spPr>
      </p:pic>
      <p:pic>
        <p:nvPicPr>
          <p:cNvPr id="5" name="Picture 4">
            <a:extLst>
              <a:ext uri="{FF2B5EF4-FFF2-40B4-BE49-F238E27FC236}">
                <a16:creationId xmlns:a16="http://schemas.microsoft.com/office/drawing/2014/main" id="{57CE7BD0-90EE-4219-B760-C8DB3FB3C7AD}"/>
              </a:ext>
            </a:extLst>
          </p:cNvPr>
          <p:cNvPicPr>
            <a:picLocks noChangeAspect="1"/>
          </p:cNvPicPr>
          <p:nvPr/>
        </p:nvPicPr>
        <p:blipFill>
          <a:blip r:embed="rId3"/>
          <a:stretch>
            <a:fillRect/>
          </a:stretch>
        </p:blipFill>
        <p:spPr>
          <a:xfrm>
            <a:off x="242454" y="32327"/>
            <a:ext cx="4329545" cy="1203614"/>
          </a:xfrm>
          <a:prstGeom prst="rect">
            <a:avLst/>
          </a:prstGeom>
          <a:ln>
            <a:solidFill>
              <a:srgbClr val="00B050"/>
            </a:solidFill>
          </a:ln>
        </p:spPr>
      </p:pic>
      <p:pic>
        <p:nvPicPr>
          <p:cNvPr id="6" name="Picture 5">
            <a:extLst>
              <a:ext uri="{FF2B5EF4-FFF2-40B4-BE49-F238E27FC236}">
                <a16:creationId xmlns:a16="http://schemas.microsoft.com/office/drawing/2014/main" id="{B20DDA5D-3FC8-45AD-90A8-A8138A65A641}"/>
              </a:ext>
            </a:extLst>
          </p:cNvPr>
          <p:cNvPicPr>
            <a:picLocks noChangeAspect="1"/>
          </p:cNvPicPr>
          <p:nvPr/>
        </p:nvPicPr>
        <p:blipFill>
          <a:blip r:embed="rId4"/>
          <a:stretch>
            <a:fillRect/>
          </a:stretch>
        </p:blipFill>
        <p:spPr>
          <a:xfrm>
            <a:off x="242455" y="1235941"/>
            <a:ext cx="4329545" cy="1838325"/>
          </a:xfrm>
          <a:prstGeom prst="rect">
            <a:avLst/>
          </a:prstGeom>
          <a:ln>
            <a:solidFill>
              <a:srgbClr val="00B050"/>
            </a:solidFill>
          </a:ln>
        </p:spPr>
      </p:pic>
      <p:pic>
        <p:nvPicPr>
          <p:cNvPr id="7" name="Picture 6">
            <a:extLst>
              <a:ext uri="{FF2B5EF4-FFF2-40B4-BE49-F238E27FC236}">
                <a16:creationId xmlns:a16="http://schemas.microsoft.com/office/drawing/2014/main" id="{9F541B1D-92D6-40D7-B6AB-78A3FC7EFB20}"/>
              </a:ext>
            </a:extLst>
          </p:cNvPr>
          <p:cNvPicPr>
            <a:picLocks noChangeAspect="1"/>
          </p:cNvPicPr>
          <p:nvPr/>
        </p:nvPicPr>
        <p:blipFill>
          <a:blip r:embed="rId5"/>
          <a:stretch>
            <a:fillRect/>
          </a:stretch>
        </p:blipFill>
        <p:spPr>
          <a:xfrm>
            <a:off x="5181600" y="914400"/>
            <a:ext cx="3238500" cy="3938587"/>
          </a:xfrm>
          <a:prstGeom prst="rect">
            <a:avLst/>
          </a:prstGeom>
          <a:ln>
            <a:solidFill>
              <a:srgbClr val="C00000"/>
            </a:solidFill>
          </a:ln>
        </p:spPr>
      </p:pic>
    </p:spTree>
    <p:extLst>
      <p:ext uri="{BB962C8B-B14F-4D97-AF65-F5344CB8AC3E}">
        <p14:creationId xmlns:p14="http://schemas.microsoft.com/office/powerpoint/2010/main" val="9416109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115F1B-8952-423B-8F90-6468AD3F37F4}"/>
              </a:ext>
            </a:extLst>
          </p:cNvPr>
          <p:cNvPicPr>
            <a:picLocks noChangeAspect="1"/>
          </p:cNvPicPr>
          <p:nvPr/>
        </p:nvPicPr>
        <p:blipFill>
          <a:blip r:embed="rId2"/>
          <a:stretch>
            <a:fillRect/>
          </a:stretch>
        </p:blipFill>
        <p:spPr>
          <a:xfrm>
            <a:off x="304800" y="1447800"/>
            <a:ext cx="4714875" cy="4876800"/>
          </a:xfrm>
          <a:prstGeom prst="rect">
            <a:avLst/>
          </a:prstGeom>
          <a:ln>
            <a:solidFill>
              <a:srgbClr val="00B050"/>
            </a:solidFill>
          </a:ln>
        </p:spPr>
      </p:pic>
      <p:pic>
        <p:nvPicPr>
          <p:cNvPr id="5" name="Picture 4">
            <a:extLst>
              <a:ext uri="{FF2B5EF4-FFF2-40B4-BE49-F238E27FC236}">
                <a16:creationId xmlns:a16="http://schemas.microsoft.com/office/drawing/2014/main" id="{35423E90-5CE0-4BA6-8605-915DDB0CACBE}"/>
              </a:ext>
            </a:extLst>
          </p:cNvPr>
          <p:cNvPicPr>
            <a:picLocks noChangeAspect="1"/>
          </p:cNvPicPr>
          <p:nvPr/>
        </p:nvPicPr>
        <p:blipFill>
          <a:blip r:embed="rId3"/>
          <a:stretch>
            <a:fillRect/>
          </a:stretch>
        </p:blipFill>
        <p:spPr>
          <a:xfrm>
            <a:off x="5238750" y="1524000"/>
            <a:ext cx="3752850" cy="2514600"/>
          </a:xfrm>
          <a:prstGeom prst="rect">
            <a:avLst/>
          </a:prstGeom>
          <a:ln>
            <a:solidFill>
              <a:srgbClr val="C00000"/>
            </a:solidFill>
          </a:ln>
        </p:spPr>
      </p:pic>
      <p:pic>
        <p:nvPicPr>
          <p:cNvPr id="6" name="Picture 5">
            <a:extLst>
              <a:ext uri="{FF2B5EF4-FFF2-40B4-BE49-F238E27FC236}">
                <a16:creationId xmlns:a16="http://schemas.microsoft.com/office/drawing/2014/main" id="{3D977073-9E9B-44D4-B29F-4F2BDA48BFB4}"/>
              </a:ext>
            </a:extLst>
          </p:cNvPr>
          <p:cNvPicPr>
            <a:picLocks noChangeAspect="1"/>
          </p:cNvPicPr>
          <p:nvPr/>
        </p:nvPicPr>
        <p:blipFill>
          <a:blip r:embed="rId4"/>
          <a:stretch>
            <a:fillRect/>
          </a:stretch>
        </p:blipFill>
        <p:spPr>
          <a:xfrm>
            <a:off x="290945" y="533400"/>
            <a:ext cx="4728730" cy="866775"/>
          </a:xfrm>
          <a:prstGeom prst="rect">
            <a:avLst/>
          </a:prstGeom>
          <a:ln>
            <a:solidFill>
              <a:srgbClr val="00B050"/>
            </a:solidFill>
          </a:ln>
        </p:spPr>
      </p:pic>
    </p:spTree>
    <p:extLst>
      <p:ext uri="{BB962C8B-B14F-4D97-AF65-F5344CB8AC3E}">
        <p14:creationId xmlns:p14="http://schemas.microsoft.com/office/powerpoint/2010/main" val="1021410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Tuple</a:t>
            </a:r>
            <a:br>
              <a:rPr lang="en-US" dirty="0"/>
            </a:br>
            <a:endParaRPr lang="en-US" dirty="0"/>
          </a:p>
        </p:txBody>
      </p:sp>
      <p:sp>
        <p:nvSpPr>
          <p:cNvPr id="3" name="Content Placeholder 2"/>
          <p:cNvSpPr>
            <a:spLocks noGrp="1"/>
          </p:cNvSpPr>
          <p:nvPr>
            <p:ph idx="1"/>
          </p:nvPr>
        </p:nvSpPr>
        <p:spPr/>
        <p:txBody>
          <a:bodyPr>
            <a:normAutofit lnSpcReduction="10000"/>
          </a:bodyPr>
          <a:lstStyle/>
          <a:p>
            <a:pPr algn="just"/>
            <a:r>
              <a:rPr lang="en-US" dirty="0"/>
              <a:t>A </a:t>
            </a:r>
            <a:r>
              <a:rPr lang="en-US" dirty="0" err="1"/>
              <a:t>tuple</a:t>
            </a:r>
            <a:r>
              <a:rPr lang="en-US" dirty="0"/>
              <a:t> is similar to the list in many ways. Like lists, </a:t>
            </a:r>
            <a:r>
              <a:rPr lang="en-US" dirty="0" err="1"/>
              <a:t>tuples</a:t>
            </a:r>
            <a:r>
              <a:rPr lang="en-US" dirty="0"/>
              <a:t> also contain the collection of the items of different data types. The items of the </a:t>
            </a:r>
            <a:r>
              <a:rPr lang="en-US" dirty="0" err="1"/>
              <a:t>tuple</a:t>
            </a:r>
            <a:r>
              <a:rPr lang="en-US" dirty="0"/>
              <a:t> are separated with a comma (,) and enclosed in parentheses ().</a:t>
            </a:r>
          </a:p>
          <a:p>
            <a:pPr algn="just"/>
            <a:r>
              <a:rPr lang="en-US" dirty="0"/>
              <a:t>A </a:t>
            </a:r>
            <a:r>
              <a:rPr lang="en-US" dirty="0" err="1"/>
              <a:t>tuple</a:t>
            </a:r>
            <a:r>
              <a:rPr lang="en-US" dirty="0"/>
              <a:t> is a read-only data structure as we can't modify the size and value of the items of a </a:t>
            </a:r>
            <a:r>
              <a:rPr lang="en-US" dirty="0" err="1"/>
              <a:t>tuple</a:t>
            </a:r>
            <a:r>
              <a:rPr lang="en-US" dirty="0"/>
              <a:t>.</a:t>
            </a:r>
          </a:p>
          <a:p>
            <a:pPr algn="just"/>
            <a:r>
              <a:rPr lang="en-US" dirty="0"/>
              <a:t>Let's see a simple example of the </a:t>
            </a:r>
            <a:r>
              <a:rPr lang="en-US" dirty="0" err="1"/>
              <a:t>tuple</a:t>
            </a:r>
            <a:r>
              <a:rPr lang="en-US" dirty="0"/>
              <a:t>.</a:t>
            </a:r>
          </a:p>
          <a:p>
            <a:pPr algn="just"/>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FA91CB4-CA76-4867-AFCD-98532168441B}"/>
              </a:ext>
            </a:extLst>
          </p:cNvPr>
          <p:cNvPicPr>
            <a:picLocks noGrp="1" noChangeAspect="1"/>
          </p:cNvPicPr>
          <p:nvPr>
            <p:ph idx="1"/>
          </p:nvPr>
        </p:nvPicPr>
        <p:blipFill>
          <a:blip r:embed="rId2"/>
          <a:stretch>
            <a:fillRect/>
          </a:stretch>
        </p:blipFill>
        <p:spPr>
          <a:xfrm>
            <a:off x="838200" y="642731"/>
            <a:ext cx="7239000" cy="1948070"/>
          </a:xfrm>
          <a:prstGeom prst="rect">
            <a:avLst/>
          </a:prstGeom>
        </p:spPr>
      </p:pic>
      <p:pic>
        <p:nvPicPr>
          <p:cNvPr id="5" name="Picture 4">
            <a:extLst>
              <a:ext uri="{FF2B5EF4-FFF2-40B4-BE49-F238E27FC236}">
                <a16:creationId xmlns:a16="http://schemas.microsoft.com/office/drawing/2014/main" id="{B640E30C-5D0E-48CA-A96B-F383A23688A0}"/>
              </a:ext>
            </a:extLst>
          </p:cNvPr>
          <p:cNvPicPr>
            <a:picLocks noChangeAspect="1"/>
          </p:cNvPicPr>
          <p:nvPr/>
        </p:nvPicPr>
        <p:blipFill rotWithShape="1">
          <a:blip r:embed="rId3"/>
          <a:srcRect b="22195"/>
          <a:stretch/>
        </p:blipFill>
        <p:spPr>
          <a:xfrm>
            <a:off x="762000" y="3048000"/>
            <a:ext cx="7620000" cy="2971800"/>
          </a:xfrm>
          <a:prstGeom prst="rect">
            <a:avLst/>
          </a:prstGeom>
        </p:spPr>
      </p:pic>
    </p:spTree>
    <p:extLst>
      <p:ext uri="{BB962C8B-B14F-4D97-AF65-F5344CB8AC3E}">
        <p14:creationId xmlns:p14="http://schemas.microsoft.com/office/powerpoint/2010/main" val="47711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13B21-3F2E-4392-801C-08B57B2CCE62}"/>
              </a:ext>
            </a:extLst>
          </p:cNvPr>
          <p:cNvSpPr>
            <a:spLocks noGrp="1"/>
          </p:cNvSpPr>
          <p:nvPr>
            <p:ph type="title"/>
          </p:nvPr>
        </p:nvSpPr>
        <p:spPr>
          <a:xfrm>
            <a:off x="457200" y="304800"/>
            <a:ext cx="8229600" cy="1143000"/>
          </a:xfrm>
        </p:spPr>
        <p:txBody>
          <a:bodyPr>
            <a:normAutofit fontScale="90000"/>
          </a:bodyPr>
          <a:lstStyle/>
          <a:p>
            <a:br>
              <a:rPr lang="en-US" dirty="0">
                <a:solidFill>
                  <a:srgbClr val="0070C0"/>
                </a:solidFill>
              </a:rPr>
            </a:br>
            <a:r>
              <a:rPr lang="en-US" dirty="0">
                <a:solidFill>
                  <a:srgbClr val="0070C0"/>
                </a:solidFill>
              </a:rPr>
              <a:t>Introduction  to  the  IDLE  interpreter   </a:t>
            </a:r>
            <a:br>
              <a:rPr lang="en-US" dirty="0"/>
            </a:br>
            <a:endParaRPr lang="en-IN" dirty="0"/>
          </a:p>
        </p:txBody>
      </p:sp>
      <p:sp>
        <p:nvSpPr>
          <p:cNvPr id="3" name="Content Placeholder 2">
            <a:extLst>
              <a:ext uri="{FF2B5EF4-FFF2-40B4-BE49-F238E27FC236}">
                <a16:creationId xmlns:a16="http://schemas.microsoft.com/office/drawing/2014/main" id="{6E127D30-D4B7-43BE-A9CF-1F40A96AF37E}"/>
              </a:ext>
            </a:extLst>
          </p:cNvPr>
          <p:cNvSpPr>
            <a:spLocks noGrp="1"/>
          </p:cNvSpPr>
          <p:nvPr>
            <p:ph idx="1"/>
          </p:nvPr>
        </p:nvSpPr>
        <p:spPr>
          <a:xfrm>
            <a:off x="457200" y="1600200"/>
            <a:ext cx="8229600" cy="4953000"/>
          </a:xfrm>
          <a:ln>
            <a:solidFill>
              <a:srgbClr val="00B050"/>
            </a:solidFill>
          </a:ln>
        </p:spPr>
        <p:txBody>
          <a:bodyPr>
            <a:normAutofit lnSpcReduction="10000"/>
          </a:bodyPr>
          <a:lstStyle/>
          <a:p>
            <a:r>
              <a:rPr lang="en-US" dirty="0"/>
              <a:t>Python is a freeware that can be installed on your workstation or laptop.  </a:t>
            </a:r>
          </a:p>
          <a:p>
            <a:r>
              <a:rPr lang="en-US" dirty="0"/>
              <a:t>The current version of is Python 3.8.2. (Release date: Feb 24, 2020).  Python can be downloaded from the </a:t>
            </a:r>
            <a:r>
              <a:rPr lang="en-US" dirty="0">
                <a:solidFill>
                  <a:srgbClr val="C00000"/>
                </a:solidFill>
              </a:rPr>
              <a:t>https://www.python.org/downloads/ website </a:t>
            </a:r>
          </a:p>
          <a:p>
            <a:r>
              <a:rPr lang="en-US" dirty="0"/>
              <a:t>IDLE (Integrated Development and Learning Environment) is an IDE for Python</a:t>
            </a:r>
          </a:p>
          <a:p>
            <a:r>
              <a:rPr lang="en-US" dirty="0"/>
              <a:t>Python programs can also be executed in Python command line. </a:t>
            </a:r>
            <a:endParaRPr lang="en-IN" dirty="0"/>
          </a:p>
        </p:txBody>
      </p:sp>
    </p:spTree>
    <p:extLst>
      <p:ext uri="{BB962C8B-B14F-4D97-AF65-F5344CB8AC3E}">
        <p14:creationId xmlns:p14="http://schemas.microsoft.com/office/powerpoint/2010/main" val="33612010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9DF15B4-0CB0-4421-9705-9F53381DD0A4}"/>
              </a:ext>
            </a:extLst>
          </p:cNvPr>
          <p:cNvPicPr>
            <a:picLocks noGrp="1" noChangeAspect="1"/>
          </p:cNvPicPr>
          <p:nvPr>
            <p:ph idx="1"/>
          </p:nvPr>
        </p:nvPicPr>
        <p:blipFill>
          <a:blip r:embed="rId2"/>
          <a:stretch>
            <a:fillRect/>
          </a:stretch>
        </p:blipFill>
        <p:spPr>
          <a:xfrm>
            <a:off x="762000" y="550863"/>
            <a:ext cx="7010400" cy="2609850"/>
          </a:xfrm>
          <a:prstGeom prst="rect">
            <a:avLst/>
          </a:prstGeom>
        </p:spPr>
      </p:pic>
      <p:pic>
        <p:nvPicPr>
          <p:cNvPr id="5" name="Picture 4">
            <a:extLst>
              <a:ext uri="{FF2B5EF4-FFF2-40B4-BE49-F238E27FC236}">
                <a16:creationId xmlns:a16="http://schemas.microsoft.com/office/drawing/2014/main" id="{F04FBDA7-BECC-42E0-A1FF-7B4407B5A40B}"/>
              </a:ext>
            </a:extLst>
          </p:cNvPr>
          <p:cNvPicPr>
            <a:picLocks noChangeAspect="1"/>
          </p:cNvPicPr>
          <p:nvPr/>
        </p:nvPicPr>
        <p:blipFill>
          <a:blip r:embed="rId3"/>
          <a:stretch>
            <a:fillRect/>
          </a:stretch>
        </p:blipFill>
        <p:spPr>
          <a:xfrm>
            <a:off x="762000" y="3604108"/>
            <a:ext cx="7010400" cy="2676525"/>
          </a:xfrm>
          <a:prstGeom prst="rect">
            <a:avLst/>
          </a:prstGeom>
        </p:spPr>
      </p:pic>
    </p:spTree>
    <p:extLst>
      <p:ext uri="{BB962C8B-B14F-4D97-AF65-F5344CB8AC3E}">
        <p14:creationId xmlns:p14="http://schemas.microsoft.com/office/powerpoint/2010/main" val="19195834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3ED5-98E8-440D-B4F4-3FF3013A965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B763806-1A9C-4E49-AD75-008F42073135}"/>
              </a:ext>
            </a:extLst>
          </p:cNvPr>
          <p:cNvPicPr>
            <a:picLocks noGrp="1" noChangeAspect="1"/>
          </p:cNvPicPr>
          <p:nvPr>
            <p:ph idx="1"/>
          </p:nvPr>
        </p:nvPicPr>
        <p:blipFill>
          <a:blip r:embed="rId2"/>
          <a:stretch>
            <a:fillRect/>
          </a:stretch>
        </p:blipFill>
        <p:spPr>
          <a:xfrm>
            <a:off x="490330" y="1631134"/>
            <a:ext cx="8229600" cy="4541066"/>
          </a:xfrm>
          <a:prstGeom prst="rect">
            <a:avLst/>
          </a:prstGeom>
        </p:spPr>
      </p:pic>
    </p:spTree>
    <p:extLst>
      <p:ext uri="{BB962C8B-B14F-4D97-AF65-F5344CB8AC3E}">
        <p14:creationId xmlns:p14="http://schemas.microsoft.com/office/powerpoint/2010/main" val="2566238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7FEB1E2-6239-4E7B-B7F1-7DA0E922FA54}"/>
              </a:ext>
            </a:extLst>
          </p:cNvPr>
          <p:cNvPicPr>
            <a:picLocks noGrp="1" noChangeAspect="1"/>
          </p:cNvPicPr>
          <p:nvPr>
            <p:ph idx="1"/>
          </p:nvPr>
        </p:nvPicPr>
        <p:blipFill>
          <a:blip r:embed="rId2"/>
          <a:stretch>
            <a:fillRect/>
          </a:stretch>
        </p:blipFill>
        <p:spPr>
          <a:xfrm>
            <a:off x="838200" y="571914"/>
            <a:ext cx="6477000" cy="2867025"/>
          </a:xfrm>
          <a:prstGeom prst="rect">
            <a:avLst/>
          </a:prstGeom>
        </p:spPr>
      </p:pic>
      <p:pic>
        <p:nvPicPr>
          <p:cNvPr id="5" name="Picture 4">
            <a:extLst>
              <a:ext uri="{FF2B5EF4-FFF2-40B4-BE49-F238E27FC236}">
                <a16:creationId xmlns:a16="http://schemas.microsoft.com/office/drawing/2014/main" id="{C70CA5CF-DDEA-41E5-909F-11ABFB4CF85A}"/>
              </a:ext>
            </a:extLst>
          </p:cNvPr>
          <p:cNvPicPr>
            <a:picLocks noChangeAspect="1"/>
          </p:cNvPicPr>
          <p:nvPr/>
        </p:nvPicPr>
        <p:blipFill>
          <a:blip r:embed="rId3"/>
          <a:stretch>
            <a:fillRect/>
          </a:stretch>
        </p:blipFill>
        <p:spPr>
          <a:xfrm>
            <a:off x="990600" y="3733800"/>
            <a:ext cx="6477000" cy="2143125"/>
          </a:xfrm>
          <a:prstGeom prst="rect">
            <a:avLst/>
          </a:prstGeom>
        </p:spPr>
      </p:pic>
    </p:spTree>
    <p:extLst>
      <p:ext uri="{BB962C8B-B14F-4D97-AF65-F5344CB8AC3E}">
        <p14:creationId xmlns:p14="http://schemas.microsoft.com/office/powerpoint/2010/main" val="1954402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2A75D-CDE1-4A06-AECC-DEFBCF7022B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989A992-870A-4F79-8D32-883DB4115A37}"/>
              </a:ext>
            </a:extLst>
          </p:cNvPr>
          <p:cNvPicPr>
            <a:picLocks noGrp="1" noChangeAspect="1"/>
          </p:cNvPicPr>
          <p:nvPr>
            <p:ph idx="1"/>
          </p:nvPr>
        </p:nvPicPr>
        <p:blipFill>
          <a:blip r:embed="rId2"/>
          <a:stretch>
            <a:fillRect/>
          </a:stretch>
        </p:blipFill>
        <p:spPr>
          <a:xfrm>
            <a:off x="762000" y="1828800"/>
            <a:ext cx="7772400" cy="4038600"/>
          </a:xfrm>
          <a:prstGeom prst="rect">
            <a:avLst/>
          </a:prstGeom>
        </p:spPr>
      </p:pic>
    </p:spTree>
    <p:extLst>
      <p:ext uri="{BB962C8B-B14F-4D97-AF65-F5344CB8AC3E}">
        <p14:creationId xmlns:p14="http://schemas.microsoft.com/office/powerpoint/2010/main" val="32238064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Tuple</a:t>
            </a:r>
            <a:r>
              <a:rPr lang="en-US" dirty="0"/>
              <a:t> Example</a:t>
            </a:r>
          </a:p>
        </p:txBody>
      </p:sp>
      <p:sp>
        <p:nvSpPr>
          <p:cNvPr id="3" name="Content Placeholder 2"/>
          <p:cNvSpPr>
            <a:spLocks noGrp="1"/>
          </p:cNvSpPr>
          <p:nvPr>
            <p:ph idx="1"/>
          </p:nvPr>
        </p:nvSpPr>
        <p:spPr>
          <a:xfrm>
            <a:off x="533400" y="1524000"/>
            <a:ext cx="8229600" cy="4830763"/>
          </a:xfrm>
        </p:spPr>
        <p:txBody>
          <a:bodyPr>
            <a:normAutofit fontScale="47500" lnSpcReduction="20000"/>
          </a:bodyPr>
          <a:lstStyle/>
          <a:p>
            <a:pPr>
              <a:buNone/>
            </a:pPr>
            <a:r>
              <a:rPr lang="en-US" dirty="0" err="1"/>
              <a:t>tup</a:t>
            </a:r>
            <a:r>
              <a:rPr lang="en-US" dirty="0"/>
              <a:t>  = ("hi", "Python", 2)    </a:t>
            </a:r>
          </a:p>
          <a:p>
            <a:pPr>
              <a:buNone/>
            </a:pPr>
            <a:r>
              <a:rPr lang="en-US" dirty="0"/>
              <a:t># Checking type of </a:t>
            </a:r>
            <a:r>
              <a:rPr lang="en-US" dirty="0" err="1"/>
              <a:t>tup</a:t>
            </a:r>
            <a:r>
              <a:rPr lang="en-US" dirty="0"/>
              <a:t>  </a:t>
            </a:r>
          </a:p>
          <a:p>
            <a:pPr>
              <a:buNone/>
            </a:pPr>
            <a:r>
              <a:rPr lang="en-US" b="1" dirty="0"/>
              <a:t>print</a:t>
            </a:r>
            <a:r>
              <a:rPr lang="en-US" dirty="0"/>
              <a:t> (type(</a:t>
            </a:r>
            <a:r>
              <a:rPr lang="en-US" dirty="0" err="1"/>
              <a:t>tup</a:t>
            </a:r>
            <a:r>
              <a:rPr lang="en-US" dirty="0"/>
              <a:t>))    </a:t>
            </a:r>
          </a:p>
          <a:p>
            <a:pPr>
              <a:buNone/>
            </a:pPr>
            <a:r>
              <a:rPr lang="en-US" dirty="0"/>
              <a:t>  </a:t>
            </a:r>
          </a:p>
          <a:p>
            <a:pPr>
              <a:buNone/>
            </a:pPr>
            <a:r>
              <a:rPr lang="en-US" dirty="0"/>
              <a:t>#Printing the </a:t>
            </a:r>
            <a:r>
              <a:rPr lang="en-US" dirty="0" err="1"/>
              <a:t>tuple</a:t>
            </a:r>
            <a:r>
              <a:rPr lang="en-US" dirty="0"/>
              <a:t>  </a:t>
            </a:r>
          </a:p>
          <a:p>
            <a:pPr>
              <a:buNone/>
            </a:pPr>
            <a:r>
              <a:rPr lang="en-US" b="1" dirty="0"/>
              <a:t>print</a:t>
            </a:r>
            <a:r>
              <a:rPr lang="en-US" dirty="0"/>
              <a:t> (</a:t>
            </a:r>
            <a:r>
              <a:rPr lang="en-US" dirty="0" err="1"/>
              <a:t>tup</a:t>
            </a:r>
            <a:r>
              <a:rPr lang="en-US" dirty="0"/>
              <a:t>)  </a:t>
            </a:r>
          </a:p>
          <a:p>
            <a:pPr>
              <a:buNone/>
            </a:pPr>
            <a:r>
              <a:rPr lang="en-US" dirty="0"/>
              <a:t>  </a:t>
            </a:r>
          </a:p>
          <a:p>
            <a:pPr>
              <a:buNone/>
            </a:pPr>
            <a:r>
              <a:rPr lang="en-US" dirty="0"/>
              <a:t># </a:t>
            </a:r>
            <a:r>
              <a:rPr lang="en-US" dirty="0" err="1"/>
              <a:t>Tuple</a:t>
            </a:r>
            <a:r>
              <a:rPr lang="en-US" dirty="0"/>
              <a:t> slicing  </a:t>
            </a:r>
          </a:p>
          <a:p>
            <a:pPr>
              <a:buNone/>
            </a:pPr>
            <a:r>
              <a:rPr lang="en-US" b="1" dirty="0"/>
              <a:t>print</a:t>
            </a:r>
            <a:r>
              <a:rPr lang="en-US" dirty="0"/>
              <a:t> (</a:t>
            </a:r>
            <a:r>
              <a:rPr lang="en-US" dirty="0" err="1"/>
              <a:t>tup</a:t>
            </a:r>
            <a:r>
              <a:rPr lang="en-US" dirty="0"/>
              <a:t>[1:])    </a:t>
            </a:r>
          </a:p>
          <a:p>
            <a:pPr>
              <a:buNone/>
            </a:pPr>
            <a:r>
              <a:rPr lang="en-US" b="1" dirty="0"/>
              <a:t>print</a:t>
            </a:r>
            <a:r>
              <a:rPr lang="en-US" dirty="0"/>
              <a:t> (</a:t>
            </a:r>
            <a:r>
              <a:rPr lang="en-US" dirty="0" err="1"/>
              <a:t>tup</a:t>
            </a:r>
            <a:r>
              <a:rPr lang="en-US" dirty="0"/>
              <a:t>[0:1])    </a:t>
            </a:r>
          </a:p>
          <a:p>
            <a:pPr>
              <a:buNone/>
            </a:pPr>
            <a:r>
              <a:rPr lang="en-US" dirty="0"/>
              <a:t>  </a:t>
            </a:r>
          </a:p>
          <a:p>
            <a:pPr>
              <a:buNone/>
            </a:pPr>
            <a:r>
              <a:rPr lang="en-US" dirty="0"/>
              <a:t># </a:t>
            </a:r>
            <a:r>
              <a:rPr lang="en-US" dirty="0" err="1"/>
              <a:t>Tuple</a:t>
            </a:r>
            <a:r>
              <a:rPr lang="en-US" dirty="0"/>
              <a:t> concatenation using + operator  </a:t>
            </a:r>
          </a:p>
          <a:p>
            <a:pPr>
              <a:buNone/>
            </a:pPr>
            <a:r>
              <a:rPr lang="en-US" b="1" dirty="0"/>
              <a:t>print</a:t>
            </a:r>
            <a:r>
              <a:rPr lang="en-US" dirty="0"/>
              <a:t> (</a:t>
            </a:r>
            <a:r>
              <a:rPr lang="en-US" dirty="0" err="1"/>
              <a:t>tup</a:t>
            </a:r>
            <a:r>
              <a:rPr lang="en-US" dirty="0"/>
              <a:t> + </a:t>
            </a:r>
            <a:r>
              <a:rPr lang="en-US" dirty="0" err="1"/>
              <a:t>tup</a:t>
            </a:r>
            <a:r>
              <a:rPr lang="en-US" dirty="0"/>
              <a:t>)    </a:t>
            </a:r>
          </a:p>
          <a:p>
            <a:pPr>
              <a:buNone/>
            </a:pPr>
            <a:r>
              <a:rPr lang="en-US" dirty="0"/>
              <a:t>  </a:t>
            </a:r>
          </a:p>
          <a:p>
            <a:pPr>
              <a:buNone/>
            </a:pPr>
            <a:r>
              <a:rPr lang="en-US" dirty="0"/>
              <a:t># </a:t>
            </a:r>
            <a:r>
              <a:rPr lang="en-US" dirty="0" err="1"/>
              <a:t>Tuple</a:t>
            </a:r>
            <a:r>
              <a:rPr lang="en-US" dirty="0"/>
              <a:t> </a:t>
            </a:r>
            <a:r>
              <a:rPr lang="en-US" dirty="0" err="1"/>
              <a:t>repatation</a:t>
            </a:r>
            <a:r>
              <a:rPr lang="en-US" dirty="0"/>
              <a:t> using * operator  </a:t>
            </a:r>
          </a:p>
          <a:p>
            <a:pPr>
              <a:buNone/>
            </a:pPr>
            <a:r>
              <a:rPr lang="en-US" b="1" dirty="0"/>
              <a:t>print</a:t>
            </a:r>
            <a:r>
              <a:rPr lang="en-US" dirty="0"/>
              <a:t> (</a:t>
            </a:r>
            <a:r>
              <a:rPr lang="en-US" dirty="0" err="1"/>
              <a:t>tup</a:t>
            </a:r>
            <a:r>
              <a:rPr lang="en-US" dirty="0"/>
              <a:t> * 3)     </a:t>
            </a:r>
          </a:p>
          <a:p>
            <a:pPr>
              <a:buNone/>
            </a:pPr>
            <a:r>
              <a:rPr lang="en-US" dirty="0"/>
              <a:t>  </a:t>
            </a:r>
          </a:p>
          <a:p>
            <a:pPr>
              <a:buNone/>
            </a:pPr>
            <a:r>
              <a:rPr lang="en-US" dirty="0"/>
              <a:t># Adding value to </a:t>
            </a:r>
            <a:r>
              <a:rPr lang="en-US" dirty="0" err="1"/>
              <a:t>tup</a:t>
            </a:r>
            <a:r>
              <a:rPr lang="en-US" dirty="0"/>
              <a:t>. It will throw an error.  </a:t>
            </a:r>
          </a:p>
          <a:p>
            <a:pPr>
              <a:buNone/>
            </a:pPr>
            <a:r>
              <a:rPr lang="en-US" dirty="0"/>
              <a:t>t[2] = "hi"  </a:t>
            </a:r>
          </a:p>
          <a:p>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b="1" dirty="0"/>
              <a:t>Output:</a:t>
            </a:r>
            <a:endParaRPr lang="en-US" dirty="0"/>
          </a:p>
          <a:p>
            <a:pPr>
              <a:buNone/>
            </a:pPr>
            <a:r>
              <a:rPr lang="en-US" dirty="0"/>
              <a:t>&lt;class '</a:t>
            </a:r>
            <a:r>
              <a:rPr lang="en-US" dirty="0" err="1"/>
              <a:t>tuple</a:t>
            </a:r>
            <a:r>
              <a:rPr lang="en-US" dirty="0"/>
              <a:t>'&gt; </a:t>
            </a:r>
          </a:p>
          <a:p>
            <a:pPr>
              <a:buNone/>
            </a:pPr>
            <a:r>
              <a:rPr lang="en-US" dirty="0"/>
              <a:t>('hi', 'Python', 2) </a:t>
            </a:r>
          </a:p>
          <a:p>
            <a:pPr>
              <a:buNone/>
            </a:pPr>
            <a:r>
              <a:rPr lang="en-US" dirty="0"/>
              <a:t>('Python', 2) </a:t>
            </a:r>
          </a:p>
          <a:p>
            <a:pPr>
              <a:buNone/>
            </a:pPr>
            <a:r>
              <a:rPr lang="en-US" dirty="0"/>
              <a:t>('hi',) </a:t>
            </a:r>
          </a:p>
          <a:p>
            <a:pPr>
              <a:buNone/>
            </a:pPr>
            <a:r>
              <a:rPr lang="en-US" dirty="0"/>
              <a:t>('hi', 'Python', 2, 'hi', 'Python', 2) </a:t>
            </a:r>
          </a:p>
          <a:p>
            <a:pPr>
              <a:buNone/>
            </a:pPr>
            <a:r>
              <a:rPr lang="en-US" dirty="0"/>
              <a:t>('hi', 'Python', 2, 'hi', 'Python', 2, 'hi', 'Python', 2) </a:t>
            </a:r>
          </a:p>
          <a:p>
            <a:pPr>
              <a:buNone/>
            </a:pPr>
            <a:endParaRPr lang="en-US" dirty="0"/>
          </a:p>
          <a:p>
            <a:pPr>
              <a:buNone/>
            </a:pPr>
            <a:r>
              <a:rPr lang="en-US" dirty="0" err="1"/>
              <a:t>Traceback</a:t>
            </a:r>
            <a:r>
              <a:rPr lang="en-US" dirty="0"/>
              <a:t> (most recent call last): </a:t>
            </a:r>
          </a:p>
          <a:p>
            <a:pPr>
              <a:buNone/>
            </a:pPr>
            <a:r>
              <a:rPr lang="en-US" dirty="0"/>
              <a:t>File "main.py", line 14, in &lt;module&gt;</a:t>
            </a:r>
          </a:p>
          <a:p>
            <a:pPr>
              <a:buNone/>
            </a:pPr>
            <a:r>
              <a:rPr lang="en-US" dirty="0"/>
              <a:t> t[2] = "hi"; </a:t>
            </a:r>
          </a:p>
          <a:p>
            <a:pPr>
              <a:buNone/>
            </a:pPr>
            <a:r>
              <a:rPr lang="en-US" dirty="0" err="1"/>
              <a:t>TypeError</a:t>
            </a:r>
            <a:r>
              <a:rPr lang="en-US" dirty="0"/>
              <a:t>: '</a:t>
            </a:r>
            <a:r>
              <a:rPr lang="en-US" dirty="0" err="1"/>
              <a:t>tuple</a:t>
            </a:r>
            <a:r>
              <a:rPr lang="en-US" dirty="0"/>
              <a:t>' object does not support item assignment</a:t>
            </a:r>
          </a:p>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2435-B599-4084-8539-F40B4F50DE16}"/>
              </a:ext>
            </a:extLst>
          </p:cNvPr>
          <p:cNvSpPr>
            <a:spLocks noGrp="1"/>
          </p:cNvSpPr>
          <p:nvPr>
            <p:ph type="title"/>
          </p:nvPr>
        </p:nvSpPr>
        <p:spPr>
          <a:xfrm>
            <a:off x="489857" y="0"/>
            <a:ext cx="8229600" cy="639762"/>
          </a:xfrm>
        </p:spPr>
        <p:txBody>
          <a:bodyPr>
            <a:normAutofit fontScale="90000"/>
          </a:bodyPr>
          <a:lstStyle/>
          <a:p>
            <a:r>
              <a:rPr lang="en-IN" dirty="0">
                <a:solidFill>
                  <a:srgbClr val="0070C0"/>
                </a:solidFill>
              </a:rPr>
              <a:t>Tuple</a:t>
            </a:r>
            <a:r>
              <a:rPr lang="en-IN" dirty="0"/>
              <a:t> </a:t>
            </a:r>
          </a:p>
        </p:txBody>
      </p:sp>
      <p:sp>
        <p:nvSpPr>
          <p:cNvPr id="3" name="Content Placeholder 2">
            <a:extLst>
              <a:ext uri="{FF2B5EF4-FFF2-40B4-BE49-F238E27FC236}">
                <a16:creationId xmlns:a16="http://schemas.microsoft.com/office/drawing/2014/main" id="{19CEDA4D-33E9-4F71-9F36-C16737A26346}"/>
              </a:ext>
            </a:extLst>
          </p:cNvPr>
          <p:cNvSpPr>
            <a:spLocks noGrp="1"/>
          </p:cNvSpPr>
          <p:nvPr>
            <p:ph idx="1"/>
          </p:nvPr>
        </p:nvSpPr>
        <p:spPr>
          <a:xfrm>
            <a:off x="228600" y="914400"/>
            <a:ext cx="8458200" cy="5791200"/>
          </a:xfrm>
          <a:ln>
            <a:solidFill>
              <a:srgbClr val="00B050"/>
            </a:solidFill>
          </a:ln>
        </p:spPr>
        <p:txBody>
          <a:bodyPr>
            <a:normAutofit/>
          </a:bodyPr>
          <a:lstStyle/>
          <a:p>
            <a:r>
              <a:rPr lang="en-US" dirty="0"/>
              <a:t>Tuple is also an ordered sequence of items of different data types like list. </a:t>
            </a:r>
          </a:p>
          <a:p>
            <a:pPr algn="just"/>
            <a:r>
              <a:rPr lang="en-US" dirty="0"/>
              <a:t>But, in a list data can be modified even after creation of the list whereas Tuples are immutable and cannot be modified after creation. </a:t>
            </a:r>
          </a:p>
          <a:p>
            <a:r>
              <a:rPr lang="en-US" dirty="0">
                <a:solidFill>
                  <a:srgbClr val="C00000"/>
                </a:solidFill>
              </a:rPr>
              <a:t>Example: t = (50,'python', 2+3j) </a:t>
            </a:r>
          </a:p>
        </p:txBody>
      </p:sp>
      <p:pic>
        <p:nvPicPr>
          <p:cNvPr id="4" name="Picture 3">
            <a:extLst>
              <a:ext uri="{FF2B5EF4-FFF2-40B4-BE49-F238E27FC236}">
                <a16:creationId xmlns:a16="http://schemas.microsoft.com/office/drawing/2014/main" id="{93F42D25-C0C5-4A9F-A4F9-ABF987996504}"/>
              </a:ext>
            </a:extLst>
          </p:cNvPr>
          <p:cNvPicPr>
            <a:picLocks noChangeAspect="1"/>
          </p:cNvPicPr>
          <p:nvPr/>
        </p:nvPicPr>
        <p:blipFill>
          <a:blip r:embed="rId2"/>
          <a:stretch>
            <a:fillRect/>
          </a:stretch>
        </p:blipFill>
        <p:spPr>
          <a:xfrm>
            <a:off x="609600" y="4648200"/>
            <a:ext cx="6734175" cy="2057400"/>
          </a:xfrm>
          <a:prstGeom prst="rect">
            <a:avLst/>
          </a:prstGeom>
          <a:ln>
            <a:solidFill>
              <a:srgbClr val="FFFF00"/>
            </a:solidFill>
          </a:ln>
        </p:spPr>
      </p:pic>
    </p:spTree>
    <p:extLst>
      <p:ext uri="{BB962C8B-B14F-4D97-AF65-F5344CB8AC3E}">
        <p14:creationId xmlns:p14="http://schemas.microsoft.com/office/powerpoint/2010/main" val="38167286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D248A8-0E06-407A-9893-1402CFC51690}"/>
              </a:ext>
            </a:extLst>
          </p:cNvPr>
          <p:cNvPicPr>
            <a:picLocks noChangeAspect="1"/>
          </p:cNvPicPr>
          <p:nvPr/>
        </p:nvPicPr>
        <p:blipFill>
          <a:blip r:embed="rId2"/>
          <a:stretch>
            <a:fillRect/>
          </a:stretch>
        </p:blipFill>
        <p:spPr>
          <a:xfrm>
            <a:off x="87086" y="228600"/>
            <a:ext cx="4484914" cy="6553879"/>
          </a:xfrm>
          <a:prstGeom prst="rect">
            <a:avLst/>
          </a:prstGeom>
          <a:ln>
            <a:solidFill>
              <a:srgbClr val="00B050"/>
            </a:solidFill>
          </a:ln>
        </p:spPr>
      </p:pic>
      <p:pic>
        <p:nvPicPr>
          <p:cNvPr id="6" name="Picture 5">
            <a:extLst>
              <a:ext uri="{FF2B5EF4-FFF2-40B4-BE49-F238E27FC236}">
                <a16:creationId xmlns:a16="http://schemas.microsoft.com/office/drawing/2014/main" id="{44B74DF0-66C3-42E3-9B77-3C1CB179BA69}"/>
              </a:ext>
            </a:extLst>
          </p:cNvPr>
          <p:cNvPicPr>
            <a:picLocks noChangeAspect="1"/>
          </p:cNvPicPr>
          <p:nvPr/>
        </p:nvPicPr>
        <p:blipFill>
          <a:blip r:embed="rId3"/>
          <a:stretch>
            <a:fillRect/>
          </a:stretch>
        </p:blipFill>
        <p:spPr>
          <a:xfrm>
            <a:off x="97972" y="6096000"/>
            <a:ext cx="2800350" cy="533400"/>
          </a:xfrm>
          <a:prstGeom prst="rect">
            <a:avLst/>
          </a:prstGeom>
        </p:spPr>
      </p:pic>
      <p:pic>
        <p:nvPicPr>
          <p:cNvPr id="7" name="Picture 6">
            <a:extLst>
              <a:ext uri="{FF2B5EF4-FFF2-40B4-BE49-F238E27FC236}">
                <a16:creationId xmlns:a16="http://schemas.microsoft.com/office/drawing/2014/main" id="{141BE416-7547-405C-B441-8658DE4D343A}"/>
              </a:ext>
            </a:extLst>
          </p:cNvPr>
          <p:cNvPicPr>
            <a:picLocks noChangeAspect="1"/>
          </p:cNvPicPr>
          <p:nvPr/>
        </p:nvPicPr>
        <p:blipFill>
          <a:blip r:embed="rId4"/>
          <a:stretch>
            <a:fillRect/>
          </a:stretch>
        </p:blipFill>
        <p:spPr>
          <a:xfrm>
            <a:off x="4953000" y="1121229"/>
            <a:ext cx="3114675" cy="3733800"/>
          </a:xfrm>
          <a:prstGeom prst="rect">
            <a:avLst/>
          </a:prstGeom>
          <a:ln>
            <a:solidFill>
              <a:srgbClr val="C00000"/>
            </a:solidFill>
          </a:ln>
        </p:spPr>
      </p:pic>
    </p:spTree>
    <p:extLst>
      <p:ext uri="{BB962C8B-B14F-4D97-AF65-F5344CB8AC3E}">
        <p14:creationId xmlns:p14="http://schemas.microsoft.com/office/powerpoint/2010/main" val="18874696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5EE6C1-37CB-4A96-BC5B-9D34CF48C0EA}"/>
              </a:ext>
            </a:extLst>
          </p:cNvPr>
          <p:cNvPicPr>
            <a:picLocks noChangeAspect="1"/>
          </p:cNvPicPr>
          <p:nvPr/>
        </p:nvPicPr>
        <p:blipFill>
          <a:blip r:embed="rId2"/>
          <a:stretch>
            <a:fillRect/>
          </a:stretch>
        </p:blipFill>
        <p:spPr>
          <a:xfrm>
            <a:off x="304800" y="217714"/>
            <a:ext cx="4829175" cy="6259286"/>
          </a:xfrm>
          <a:prstGeom prst="rect">
            <a:avLst/>
          </a:prstGeom>
          <a:ln>
            <a:solidFill>
              <a:srgbClr val="00B050"/>
            </a:solidFill>
          </a:ln>
        </p:spPr>
      </p:pic>
      <p:pic>
        <p:nvPicPr>
          <p:cNvPr id="5" name="Picture 4">
            <a:extLst>
              <a:ext uri="{FF2B5EF4-FFF2-40B4-BE49-F238E27FC236}">
                <a16:creationId xmlns:a16="http://schemas.microsoft.com/office/drawing/2014/main" id="{8975C9FE-73A5-4314-917E-B4DC86310359}"/>
              </a:ext>
            </a:extLst>
          </p:cNvPr>
          <p:cNvPicPr>
            <a:picLocks noChangeAspect="1"/>
          </p:cNvPicPr>
          <p:nvPr/>
        </p:nvPicPr>
        <p:blipFill>
          <a:blip r:embed="rId3"/>
          <a:stretch>
            <a:fillRect/>
          </a:stretch>
        </p:blipFill>
        <p:spPr>
          <a:xfrm>
            <a:off x="6096000" y="1251857"/>
            <a:ext cx="2162175" cy="2586718"/>
          </a:xfrm>
          <a:prstGeom prst="rect">
            <a:avLst/>
          </a:prstGeom>
          <a:ln>
            <a:solidFill>
              <a:srgbClr val="C00000"/>
            </a:solidFill>
          </a:ln>
        </p:spPr>
      </p:pic>
    </p:spTree>
    <p:extLst>
      <p:ext uri="{BB962C8B-B14F-4D97-AF65-F5344CB8AC3E}">
        <p14:creationId xmlns:p14="http://schemas.microsoft.com/office/powerpoint/2010/main" val="1336569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Dictionary</a:t>
            </a:r>
            <a:br>
              <a:rPr lang="en-US" dirty="0"/>
            </a:br>
            <a:endParaRPr lang="en-US" dirty="0"/>
          </a:p>
        </p:txBody>
      </p:sp>
      <p:sp>
        <p:nvSpPr>
          <p:cNvPr id="3" name="Content Placeholder 2"/>
          <p:cNvSpPr>
            <a:spLocks noGrp="1"/>
          </p:cNvSpPr>
          <p:nvPr>
            <p:ph idx="1"/>
          </p:nvPr>
        </p:nvSpPr>
        <p:spPr/>
        <p:txBody>
          <a:bodyPr>
            <a:normAutofit/>
          </a:bodyPr>
          <a:lstStyle/>
          <a:p>
            <a:pPr algn="just"/>
            <a:r>
              <a:rPr lang="en-US" dirty="0"/>
              <a:t>Dictionary is an unordered set of a key-value pair of items. It is like an associative array or a hash table where each key stores a specific value. Key can hold any primitive data type, whereas value is an arbitrary Python object.</a:t>
            </a:r>
          </a:p>
          <a:p>
            <a:pPr algn="just"/>
            <a:r>
              <a:rPr lang="en-US" dirty="0"/>
              <a:t>The items in the dictionary are separated with the comma (,) and enclosed in the curly braces {}.</a:t>
            </a:r>
          </a:p>
          <a:p>
            <a:pPr algn="just"/>
            <a:endParaRPr lang="en-US" dirty="0"/>
          </a:p>
          <a:p>
            <a:pPr algn="just"/>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5444</TotalTime>
  <Words>8874</Words>
  <Application>Microsoft Office PowerPoint</Application>
  <PresentationFormat>On-screen Show (4:3)</PresentationFormat>
  <Paragraphs>965</Paragraphs>
  <Slides>222</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222</vt:i4>
      </vt:variant>
    </vt:vector>
  </HeadingPairs>
  <TitlesOfParts>
    <vt:vector size="237" baseType="lpstr">
      <vt:lpstr>Allan</vt:lpstr>
      <vt:lpstr>Arial</vt:lpstr>
      <vt:lpstr>Arial</vt:lpstr>
      <vt:lpstr>Calibri</vt:lpstr>
      <vt:lpstr>Consolas</vt:lpstr>
      <vt:lpstr>Courier New</vt:lpstr>
      <vt:lpstr>noto sans</vt:lpstr>
      <vt:lpstr>Segoe UI</vt:lpstr>
      <vt:lpstr>SFMono-Regular</vt:lpstr>
      <vt:lpstr>Source Sans Pro</vt:lpstr>
      <vt:lpstr>Source Sans Pro</vt:lpstr>
      <vt:lpstr>urw-din</vt:lpstr>
      <vt:lpstr>Verdana</vt:lpstr>
      <vt:lpstr>Wingdings</vt:lpstr>
      <vt:lpstr>Office Theme</vt:lpstr>
      <vt:lpstr>PYTHON PROGRAMMING SCSA1204</vt:lpstr>
      <vt:lpstr>UNIT 1 INTRODUCTION   </vt:lpstr>
      <vt:lpstr>SYLLABUS</vt:lpstr>
      <vt:lpstr>History</vt:lpstr>
      <vt:lpstr>Cont..</vt:lpstr>
      <vt:lpstr>PowerPoint Presentation</vt:lpstr>
      <vt:lpstr> Make it Clear Why We Want to Learn </vt:lpstr>
      <vt:lpstr>Features of Python</vt:lpstr>
      <vt:lpstr> Introduction  to  the  IDLE  interpreter    </vt:lpstr>
      <vt:lpstr> Example </vt:lpstr>
      <vt:lpstr>PowerPoint Presentation</vt:lpstr>
      <vt:lpstr>PowerPoint Presentation</vt:lpstr>
      <vt:lpstr> Introduction to IDLE - Default Python IDE </vt:lpstr>
      <vt:lpstr>PowerPoint Presentation</vt:lpstr>
      <vt:lpstr>PowerPoint Presentation</vt:lpstr>
      <vt:lpstr>PowerPoint Presentation</vt:lpstr>
      <vt:lpstr>PowerPoint Presentation</vt:lpstr>
      <vt:lpstr>PowerPoint Presentation</vt:lpstr>
      <vt:lpstr> Python Syntax Rules </vt:lpstr>
      <vt:lpstr>PowerPoint Presentation</vt:lpstr>
      <vt:lpstr> Execute Python Syntax </vt:lpstr>
      <vt:lpstr>Python Indentation </vt:lpstr>
      <vt:lpstr>PowerPoint Presentation</vt:lpstr>
      <vt:lpstr>   Points to Remember while Writing a Python Program    </vt:lpstr>
      <vt:lpstr>Expressions</vt:lpstr>
      <vt:lpstr>PowerPoint Presentation</vt:lpstr>
      <vt:lpstr>PowerPoint Presentation</vt:lpstr>
      <vt:lpstr>Expression</vt:lpstr>
      <vt:lpstr>PowerPoint Presentation</vt:lpstr>
      <vt:lpstr>PowerPoint Presentation</vt:lpstr>
      <vt:lpstr>PowerPoint Presentation</vt:lpstr>
      <vt:lpstr>PowerPoint Presentation</vt:lpstr>
      <vt:lpstr>PowerPoint Presentation</vt:lpstr>
      <vt:lpstr>Comparison operator example</vt:lpstr>
      <vt:lpstr> Python Data Types </vt:lpstr>
      <vt:lpstr>Data Types</vt:lpstr>
      <vt:lpstr> VARIABLES </vt:lpstr>
      <vt:lpstr>Example</vt:lpstr>
      <vt:lpstr> Numeric  </vt:lpstr>
      <vt:lpstr>Number Type Conversion</vt:lpstr>
      <vt:lpstr>Example</vt:lpstr>
      <vt:lpstr> Standard data types </vt:lpstr>
      <vt:lpstr>PowerPoint Presentation</vt:lpstr>
      <vt:lpstr> Numbers </vt:lpstr>
      <vt:lpstr>Example</vt:lpstr>
      <vt:lpstr>PowerPoint Presentation</vt:lpstr>
      <vt:lpstr>PowerPoint Presentation</vt:lpstr>
      <vt:lpstr>PowerPoint Presentation</vt:lpstr>
      <vt:lpstr>PowerPoint Presentation</vt:lpstr>
      <vt:lpstr>Type Conversion Convert from one type to another:</vt:lpstr>
      <vt:lpstr>Random Number </vt:lpstr>
      <vt:lpstr> Sequence Type </vt:lpstr>
      <vt:lpstr> Sequence Type </vt:lpstr>
      <vt:lpstr>Strings</vt:lpstr>
      <vt:lpstr>Examples</vt:lpstr>
      <vt:lpstr>PowerPoint Presentation</vt:lpstr>
      <vt:lpstr>PowerPoint Presentation</vt:lpstr>
      <vt:lpstr>PowerPoint Presentation</vt:lpstr>
      <vt:lpstr>PowerPoint Presentation</vt:lpstr>
      <vt:lpstr>PowerPoint Presentation</vt:lpstr>
      <vt:lpstr>Consider the following example of string handling.</vt:lpstr>
      <vt:lpstr>Example</vt:lpstr>
      <vt:lpstr>PowerPoint Presentation</vt:lpstr>
      <vt:lpstr>PowerPoint Presentation</vt:lpstr>
      <vt:lpstr>Escape Characters</vt:lpstr>
      <vt:lpstr>List</vt:lpstr>
      <vt:lpstr>PowerPoint Presentation</vt:lpstr>
      <vt:lpstr>PowerPoint Presentation</vt:lpstr>
      <vt:lpstr>PowerPoint Presentation</vt:lpstr>
      <vt:lpstr>PowerPoint Presentation</vt:lpstr>
      <vt:lpstr>PowerPoint Presentation</vt:lpstr>
      <vt:lpstr> List </vt:lpstr>
      <vt:lpstr>List Example</vt:lpstr>
      <vt:lpstr>PowerPoint Presentation</vt:lpstr>
      <vt:lpstr>PowerPoint Presentation</vt:lpstr>
      <vt:lpstr>PowerPoint Presentation</vt:lpstr>
      <vt:lpstr>PowerPoint Presentation</vt:lpstr>
      <vt:lpstr>Slicing</vt:lpstr>
      <vt:lpstr>PowerPoint Presentation</vt:lpstr>
      <vt:lpstr>Example1</vt:lpstr>
      <vt:lpstr>Example 2</vt:lpstr>
      <vt:lpstr> List   </vt:lpstr>
      <vt:lpstr>List Methods</vt:lpstr>
      <vt:lpstr>PowerPoint Presentation</vt:lpstr>
      <vt:lpstr>PowerPoint Presentation</vt:lpstr>
      <vt:lpstr>PowerPoint Presentation</vt:lpstr>
      <vt:lpstr>PowerPoint Presentation</vt:lpstr>
      <vt:lpstr> Tuple </vt:lpstr>
      <vt:lpstr>PowerPoint Presentation</vt:lpstr>
      <vt:lpstr>PowerPoint Presentation</vt:lpstr>
      <vt:lpstr>PowerPoint Presentation</vt:lpstr>
      <vt:lpstr>PowerPoint Presentation</vt:lpstr>
      <vt:lpstr>PowerPoint Presentation</vt:lpstr>
      <vt:lpstr>Tuple Example</vt:lpstr>
      <vt:lpstr>PowerPoint Presentation</vt:lpstr>
      <vt:lpstr>Tuple </vt:lpstr>
      <vt:lpstr>PowerPoint Presentation</vt:lpstr>
      <vt:lpstr>PowerPoint Presentation</vt:lpstr>
      <vt:lpstr> Dictionary </vt:lpstr>
      <vt:lpstr> Dictionary </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Boolean</vt:lpstr>
      <vt:lpstr>PowerPoint Presentation</vt:lpstr>
      <vt:lpstr> Boolean  </vt:lpstr>
      <vt:lpstr>Python Set</vt:lpstr>
      <vt:lpstr>PowerPoint Presentation</vt:lpstr>
      <vt:lpstr>PowerPoint Presentation</vt:lpstr>
      <vt:lpstr>Set </vt:lpstr>
      <vt:lpstr>PowerPoint Presentation</vt:lpstr>
      <vt:lpstr>PowerPoint Presentation</vt:lpstr>
      <vt:lpstr>PowerPoint Presentation</vt:lpstr>
      <vt:lpstr>Difference Between List Tuple Set And Dictionary</vt:lpstr>
      <vt:lpstr>Python Built-in Functions </vt:lpstr>
      <vt:lpstr>Mathematical Functions</vt:lpstr>
      <vt:lpstr>Mathematical Functions</vt:lpstr>
      <vt:lpstr>Conditional Statements</vt:lpstr>
      <vt:lpstr>Types of Conditional Statements</vt:lpstr>
      <vt:lpstr>PowerPoint Presentation</vt:lpstr>
      <vt:lpstr>PowerPoint Presentation</vt:lpstr>
      <vt:lpstr>PowerPoint Presentation</vt:lpstr>
      <vt:lpstr>PowerPoint Presentation</vt:lpstr>
      <vt:lpstr> Indentation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Iterative Statements</vt:lpstr>
      <vt:lpstr>While Loop</vt:lpstr>
      <vt:lpstr>Using break, continue, else Statements</vt:lpstr>
      <vt:lpstr>For loop</vt:lpstr>
      <vt:lpstr>PowerPoint Presentation</vt:lpstr>
      <vt:lpstr>The range() Function </vt:lpstr>
      <vt:lpstr>PowerPoint Presentation</vt:lpstr>
      <vt:lpstr>Example</vt:lpstr>
      <vt:lpstr>Input &amp; Output Statements</vt:lpstr>
      <vt:lpstr>Input and Output in Python</vt:lpstr>
      <vt:lpstr>Example 1: Taking input from the user with a message.</vt:lpstr>
      <vt:lpstr>PowerPoint Presentation</vt:lpstr>
      <vt:lpstr>  Displaying Output  </vt:lpstr>
      <vt:lpstr>Example 1</vt:lpstr>
      <vt:lpstr> Formatting Output </vt:lpstr>
      <vt:lpstr>PowerPoint Presentation</vt:lpstr>
      <vt:lpstr>PowerPoint Presentation</vt:lpstr>
      <vt:lpstr>PowerPoint Presentation</vt:lpstr>
      <vt:lpstr>PowerPoint Presentation</vt:lpstr>
      <vt:lpstr>PowerPoint Presentation</vt:lpstr>
      <vt:lpstr>PowerPoint Presentation</vt:lpstr>
      <vt:lpstr>Compound Data Type</vt:lpstr>
      <vt:lpstr>Compound Statements  </vt:lpstr>
      <vt:lpstr>Nested Compound Statement</vt:lpstr>
      <vt:lpstr>PowerPoint Presentation</vt:lpstr>
      <vt:lpstr>PowerPoint Presentation</vt:lpstr>
      <vt:lpstr>Functions</vt:lpstr>
      <vt:lpstr>Example </vt:lpstr>
      <vt:lpstr>Pass by Value</vt:lpstr>
      <vt:lpstr> Python Functions </vt:lpstr>
      <vt:lpstr>Creating and calling a function</vt:lpstr>
      <vt:lpstr>Arguments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 Oriented Programming</vt:lpstr>
      <vt:lpstr>OOPS Concepts</vt:lpstr>
      <vt:lpstr> Python Classes and Objects </vt:lpstr>
      <vt:lpstr>PowerPoint Presentation</vt:lpstr>
      <vt:lpstr>PowerPoint Presentation</vt:lpstr>
      <vt:lpstr>PowerPoint Presentation</vt:lpstr>
      <vt:lpstr>PowerPoint Presentation</vt:lpstr>
      <vt:lpstr>PowerPoint Presentation</vt:lpstr>
      <vt:lpstr>PowerPoint Presentation</vt:lpstr>
      <vt:lpstr>Class </vt:lpstr>
      <vt:lpstr>Object</vt:lpstr>
      <vt:lpstr> Creating Class and Object in Python </vt:lpstr>
      <vt:lpstr>  A program to understand class variables  s </vt:lpstr>
      <vt:lpstr>Constructors</vt:lpstr>
      <vt:lpstr> The __init__() Function </vt:lpstr>
      <vt:lpstr>The __init__() Function </vt:lpstr>
      <vt:lpstr>Types of constructors </vt:lpstr>
      <vt:lpstr>Default Constructor</vt:lpstr>
      <vt:lpstr>Parameterized Constructor</vt:lpstr>
      <vt:lpstr>Encapsulation &amp; Abstraction</vt:lpstr>
      <vt:lpstr>Access Modifiers in Python</vt:lpstr>
      <vt:lpstr>Inheritance</vt:lpstr>
      <vt:lpstr>Types of Inheritance</vt:lpstr>
      <vt:lpstr>Single Inheritance</vt:lpstr>
      <vt:lpstr>Multiple Inheritance</vt:lpstr>
      <vt:lpstr>Multilevel Inheritance</vt:lpstr>
      <vt:lpstr>Hierarchical Inheritance</vt:lpstr>
      <vt:lpstr>Examples Below is a simple Python program that creates a class with a single method.</vt:lpstr>
      <vt:lpstr>PowerPoint Presentation</vt:lpstr>
      <vt:lpstr>PowerPoint Presentation</vt:lpstr>
      <vt:lpstr>PowerPoint Presentation</vt:lpstr>
      <vt:lpstr>PowerPoint Presentation</vt:lpstr>
      <vt:lpstr>PowerPoint Presentation</vt:lpstr>
      <vt:lpstr>PowerPoint Presentation</vt:lpstr>
      <vt:lpstr>Polymorphism</vt:lpstr>
      <vt:lpstr> Function Overloading </vt:lpstr>
      <vt:lpstr>Operator Overloading </vt:lpstr>
      <vt:lpstr>Operator Overloading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dc:title>
  <dc:creator>Rajesh Inigo</dc:creator>
  <cp:lastModifiedBy>Yazhini</cp:lastModifiedBy>
  <cp:revision>413</cp:revision>
  <dcterms:created xsi:type="dcterms:W3CDTF">2020-04-04T12:11:47Z</dcterms:created>
  <dcterms:modified xsi:type="dcterms:W3CDTF">2021-04-09T05:32:15Z</dcterms:modified>
</cp:coreProperties>
</file>